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257" r:id="rId3"/>
    <p:sldId id="297" r:id="rId4"/>
    <p:sldId id="280" r:id="rId5"/>
    <p:sldId id="281" r:id="rId6"/>
    <p:sldId id="282" r:id="rId7"/>
    <p:sldId id="284" r:id="rId8"/>
    <p:sldId id="288" r:id="rId9"/>
    <p:sldId id="289" r:id="rId10"/>
    <p:sldId id="291" r:id="rId11"/>
    <p:sldId id="290" r:id="rId12"/>
    <p:sldId id="292" r:id="rId13"/>
    <p:sldId id="293" r:id="rId14"/>
    <p:sldId id="294" r:id="rId15"/>
    <p:sldId id="307" r:id="rId16"/>
    <p:sldId id="304" r:id="rId17"/>
    <p:sldId id="305" r:id="rId18"/>
    <p:sldId id="302" r:id="rId19"/>
    <p:sldId id="303" r:id="rId20"/>
    <p:sldId id="295" r:id="rId21"/>
    <p:sldId id="279" r:id="rId22"/>
    <p:sldId id="309" r:id="rId23"/>
    <p:sldId id="312" r:id="rId24"/>
    <p:sldId id="310" r:id="rId25"/>
    <p:sldId id="311" r:id="rId26"/>
    <p:sldId id="313" r:id="rId27"/>
    <p:sldId id="315" r:id="rId28"/>
    <p:sldId id="314" r:id="rId29"/>
    <p:sldId id="316" r:id="rId30"/>
  </p:sldIdLst>
  <p:sldSz cx="9144000" cy="5143500" type="screen16x9"/>
  <p:notesSz cx="6858000" cy="9144000"/>
  <p:embeddedFontLst>
    <p:embeddedFont>
      <p:font typeface="Cambria Math" panose="02040503050406030204" pitchFamily="18" charset="0"/>
      <p:regular r:id="rId32"/>
    </p:embeddedFont>
    <p:embeddedFont>
      <p:font typeface="Candara" panose="020E0502030303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34714A-5020-4DDD-95BC-AD26B2A3F036}">
  <a:tblStyle styleId="{9834714A-5020-4DDD-95BC-AD26B2A3F0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94"/>
  </p:normalViewPr>
  <p:slideViewPr>
    <p:cSldViewPr snapToGrid="0">
      <p:cViewPr varScale="1">
        <p:scale>
          <a:sx n="117" d="100"/>
          <a:sy n="117" d="100"/>
        </p:scale>
        <p:origin x="176" y="896"/>
      </p:cViewPr>
      <p:guideLst>
        <p:guide orient="horz" pos="1620"/>
        <p:guide pos="2880"/>
      </p:guideLst>
    </p:cSldViewPr>
  </p:slideViewPr>
  <p:outlineViewPr>
    <p:cViewPr>
      <p:scale>
        <a:sx n="33" d="100"/>
        <a:sy n="33" d="100"/>
      </p:scale>
      <p:origin x="0" y="-32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738704833298921"/>
          <c:y val="4.3306933807803011E-2"/>
          <c:w val="0.53956230802302874"/>
          <c:h val="0.85627992854939572"/>
        </c:manualLayout>
      </c:layout>
      <c:barChart>
        <c:barDir val="col"/>
        <c:grouping val="stacked"/>
        <c:varyColors val="0"/>
        <c:ser>
          <c:idx val="0"/>
          <c:order val="0"/>
          <c:tx>
            <c:strRef>
              <c:f>Sheet1!$B$1</c:f>
              <c:strCache>
                <c:ptCount val="1"/>
                <c:pt idx="0">
                  <c:v>pose selection</c:v>
                </c:pt>
              </c:strCache>
            </c:strRef>
          </c:tx>
          <c:spPr>
            <a:solidFill>
              <a:schemeClr val="accent1"/>
            </a:solidFill>
            <a:ln>
              <a:noFill/>
            </a:ln>
            <a:effectLst/>
          </c:spPr>
          <c:invertIfNegative val="0"/>
          <c:cat>
            <c:strRef>
              <c:f>Sheet1!$A$2</c:f>
              <c:strCache>
                <c:ptCount val="1"/>
                <c:pt idx="0">
                  <c:v>Average time per activity</c:v>
                </c:pt>
              </c:strCache>
            </c:strRef>
          </c:cat>
          <c:val>
            <c:numRef>
              <c:f>Sheet1!$B$2</c:f>
              <c:numCache>
                <c:formatCode>mm:ss</c:formatCode>
                <c:ptCount val="1"/>
                <c:pt idx="0">
                  <c:v>3.4722222222222224E-4</c:v>
                </c:pt>
              </c:numCache>
            </c:numRef>
          </c:val>
          <c:extLst>
            <c:ext xmlns:c16="http://schemas.microsoft.com/office/drawing/2014/chart" uri="{C3380CC4-5D6E-409C-BE32-E72D297353CC}">
              <c16:uniqueId val="{00000000-D1CD-7B4C-BE2F-86534B77FE79}"/>
            </c:ext>
          </c:extLst>
        </c:ser>
        <c:ser>
          <c:idx val="1"/>
          <c:order val="1"/>
          <c:tx>
            <c:strRef>
              <c:f>Sheet1!$C$1</c:f>
              <c:strCache>
                <c:ptCount val="1"/>
                <c:pt idx="0">
                  <c:v>pre teachicng</c:v>
                </c:pt>
              </c:strCache>
            </c:strRef>
          </c:tx>
          <c:spPr>
            <a:solidFill>
              <a:schemeClr val="accent2"/>
            </a:solidFill>
            <a:ln>
              <a:noFill/>
            </a:ln>
            <a:effectLst/>
          </c:spPr>
          <c:invertIfNegative val="0"/>
          <c:cat>
            <c:strRef>
              <c:f>Sheet1!$A$2</c:f>
              <c:strCache>
                <c:ptCount val="1"/>
                <c:pt idx="0">
                  <c:v>Average time per activity</c:v>
                </c:pt>
              </c:strCache>
            </c:strRef>
          </c:cat>
          <c:val>
            <c:numRef>
              <c:f>Sheet1!$C$2</c:f>
              <c:numCache>
                <c:formatCode>mm:ss</c:formatCode>
                <c:ptCount val="1"/>
                <c:pt idx="0">
                  <c:v>6.9444444444444447E-4</c:v>
                </c:pt>
              </c:numCache>
            </c:numRef>
          </c:val>
          <c:extLst>
            <c:ext xmlns:c16="http://schemas.microsoft.com/office/drawing/2014/chart" uri="{C3380CC4-5D6E-409C-BE32-E72D297353CC}">
              <c16:uniqueId val="{00000001-D1CD-7B4C-BE2F-86534B77FE79}"/>
            </c:ext>
          </c:extLst>
        </c:ser>
        <c:ser>
          <c:idx val="2"/>
          <c:order val="2"/>
          <c:tx>
            <c:strRef>
              <c:f>Sheet1!$D$1</c:f>
              <c:strCache>
                <c:ptCount val="1"/>
                <c:pt idx="0">
                  <c:v>training</c:v>
                </c:pt>
              </c:strCache>
            </c:strRef>
          </c:tx>
          <c:spPr>
            <a:solidFill>
              <a:schemeClr val="accent3"/>
            </a:solidFill>
            <a:ln>
              <a:noFill/>
            </a:ln>
            <a:effectLst/>
          </c:spPr>
          <c:invertIfNegative val="0"/>
          <c:cat>
            <c:strRef>
              <c:f>Sheet1!$A$2</c:f>
              <c:strCache>
                <c:ptCount val="1"/>
                <c:pt idx="0">
                  <c:v>Average time per activity</c:v>
                </c:pt>
              </c:strCache>
            </c:strRef>
          </c:cat>
          <c:val>
            <c:numRef>
              <c:f>Sheet1!$D$2</c:f>
              <c:numCache>
                <c:formatCode>mm:ss</c:formatCode>
                <c:ptCount val="1"/>
                <c:pt idx="0">
                  <c:v>2.0254629629629629E-3</c:v>
                </c:pt>
              </c:numCache>
            </c:numRef>
          </c:val>
          <c:extLst>
            <c:ext xmlns:c16="http://schemas.microsoft.com/office/drawing/2014/chart" uri="{C3380CC4-5D6E-409C-BE32-E72D297353CC}">
              <c16:uniqueId val="{00000002-D1CD-7B4C-BE2F-86534B77FE79}"/>
            </c:ext>
          </c:extLst>
        </c:ser>
        <c:ser>
          <c:idx val="3"/>
          <c:order val="3"/>
          <c:tx>
            <c:strRef>
              <c:f>Sheet1!$E$1</c:f>
              <c:strCache>
                <c:ptCount val="1"/>
                <c:pt idx="0">
                  <c:v>analysis</c:v>
                </c:pt>
              </c:strCache>
            </c:strRef>
          </c:tx>
          <c:spPr>
            <a:solidFill>
              <a:schemeClr val="accent4"/>
            </a:solidFill>
            <a:ln>
              <a:noFill/>
            </a:ln>
            <a:effectLst/>
          </c:spPr>
          <c:invertIfNegative val="0"/>
          <c:cat>
            <c:strRef>
              <c:f>Sheet1!$A$2</c:f>
              <c:strCache>
                <c:ptCount val="1"/>
                <c:pt idx="0">
                  <c:v>Average time per activity</c:v>
                </c:pt>
              </c:strCache>
            </c:strRef>
          </c:cat>
          <c:val>
            <c:numRef>
              <c:f>Sheet1!$E$2</c:f>
              <c:numCache>
                <c:formatCode>mm:ss</c:formatCode>
                <c:ptCount val="1"/>
                <c:pt idx="0">
                  <c:v>1.0532407407407407E-3</c:v>
                </c:pt>
              </c:numCache>
            </c:numRef>
          </c:val>
          <c:extLst>
            <c:ext xmlns:c16="http://schemas.microsoft.com/office/drawing/2014/chart" uri="{C3380CC4-5D6E-409C-BE32-E72D297353CC}">
              <c16:uniqueId val="{00000003-D1CD-7B4C-BE2F-86534B77FE79}"/>
            </c:ext>
          </c:extLst>
        </c:ser>
        <c:dLbls>
          <c:showLegendKey val="0"/>
          <c:showVal val="0"/>
          <c:showCatName val="0"/>
          <c:showSerName val="0"/>
          <c:showPercent val="0"/>
          <c:showBubbleSize val="0"/>
        </c:dLbls>
        <c:gapWidth val="150"/>
        <c:overlap val="100"/>
        <c:axId val="807057152"/>
        <c:axId val="807058800"/>
      </c:barChart>
      <c:catAx>
        <c:axId val="807057152"/>
        <c:scaling>
          <c:orientation val="minMax"/>
        </c:scaling>
        <c:delete val="1"/>
        <c:axPos val="b"/>
        <c:numFmt formatCode="General" sourceLinked="1"/>
        <c:majorTickMark val="out"/>
        <c:minorTickMark val="none"/>
        <c:tickLblPos val="nextTo"/>
        <c:crossAx val="807058800"/>
        <c:crosses val="autoZero"/>
        <c:auto val="1"/>
        <c:lblAlgn val="ctr"/>
        <c:lblOffset val="100"/>
        <c:noMultiLvlLbl val="0"/>
      </c:catAx>
      <c:valAx>
        <c:axId val="807058800"/>
        <c:scaling>
          <c:orientation val="minMax"/>
          <c:max val="4.166666700000001E-3"/>
        </c:scaling>
        <c:delete val="0"/>
        <c:axPos val="l"/>
        <c:majorGridlines>
          <c:spPr>
            <a:ln w="9525" cap="flat" cmpd="sng" algn="ctr">
              <a:solidFill>
                <a:schemeClr val="tx1">
                  <a:lumMod val="15000"/>
                  <a:lumOff val="85000"/>
                </a:schemeClr>
              </a:solidFill>
              <a:round/>
            </a:ln>
            <a:effectLst/>
          </c:spPr>
        </c:majorGridlines>
        <c:numFmt formatCode="mm:ss"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7057152"/>
        <c:crosses val="autoZero"/>
        <c:crossBetween val="between"/>
        <c:majorUnit val="3.4722220000000007E-4"/>
      </c:valAx>
      <c:spPr>
        <a:noFill/>
        <a:ln>
          <a:noFill/>
        </a:ln>
        <a:effectLst/>
      </c:spPr>
    </c:plotArea>
    <c:legend>
      <c:legendPos val="r"/>
      <c:layout>
        <c:manualLayout>
          <c:xMode val="edge"/>
          <c:yMode val="edge"/>
          <c:x val="7.2147649026049485E-3"/>
          <c:y val="0.88921829525348417"/>
          <c:w val="0.99081720193410938"/>
          <c:h val="0.11078170474651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738704833298921"/>
          <c:y val="4.3306933807803011E-2"/>
          <c:w val="0.53956230802302874"/>
          <c:h val="0.85627992854939572"/>
        </c:manualLayout>
      </c:layout>
      <c:barChart>
        <c:barDir val="col"/>
        <c:grouping val="stacked"/>
        <c:varyColors val="0"/>
        <c:ser>
          <c:idx val="0"/>
          <c:order val="0"/>
          <c:tx>
            <c:strRef>
              <c:f>Sheet1!$B$1</c:f>
              <c:strCache>
                <c:ptCount val="1"/>
                <c:pt idx="0">
                  <c:v>pose selection</c:v>
                </c:pt>
              </c:strCache>
            </c:strRef>
          </c:tx>
          <c:spPr>
            <a:solidFill>
              <a:schemeClr val="accent1"/>
            </a:solidFill>
            <a:ln>
              <a:noFill/>
            </a:ln>
            <a:effectLst/>
          </c:spPr>
          <c:invertIfNegative val="0"/>
          <c:cat>
            <c:strRef>
              <c:f>Sheet1!$A$2</c:f>
              <c:strCache>
                <c:ptCount val="1"/>
                <c:pt idx="0">
                  <c:v>Average time per pose</c:v>
                </c:pt>
              </c:strCache>
            </c:strRef>
          </c:cat>
          <c:val>
            <c:numRef>
              <c:f>Sheet1!$B$2</c:f>
              <c:numCache>
                <c:formatCode>mm:ss</c:formatCode>
                <c:ptCount val="1"/>
                <c:pt idx="0">
                  <c:v>3.4722222222222224E-4</c:v>
                </c:pt>
              </c:numCache>
            </c:numRef>
          </c:val>
          <c:extLst>
            <c:ext xmlns:c16="http://schemas.microsoft.com/office/drawing/2014/chart" uri="{C3380CC4-5D6E-409C-BE32-E72D297353CC}">
              <c16:uniqueId val="{00000000-F67C-1047-B07B-43E7D6B99ED5}"/>
            </c:ext>
          </c:extLst>
        </c:ser>
        <c:ser>
          <c:idx val="1"/>
          <c:order val="1"/>
          <c:tx>
            <c:strRef>
              <c:f>Sheet1!$C$1</c:f>
              <c:strCache>
                <c:ptCount val="1"/>
                <c:pt idx="0">
                  <c:v>pose 0</c:v>
                </c:pt>
              </c:strCache>
            </c:strRef>
          </c:tx>
          <c:spPr>
            <a:solidFill>
              <a:schemeClr val="accent2"/>
            </a:solidFill>
            <a:ln>
              <a:noFill/>
            </a:ln>
            <a:effectLst/>
          </c:spPr>
          <c:invertIfNegative val="0"/>
          <c:cat>
            <c:strRef>
              <c:f>Sheet1!$A$2</c:f>
              <c:strCache>
                <c:ptCount val="1"/>
                <c:pt idx="0">
                  <c:v>Average time per pose</c:v>
                </c:pt>
              </c:strCache>
            </c:strRef>
          </c:cat>
          <c:val>
            <c:numRef>
              <c:f>Sheet1!$C$2</c:f>
              <c:numCache>
                <c:formatCode>mm:ss</c:formatCode>
                <c:ptCount val="1"/>
                <c:pt idx="0">
                  <c:v>2.1643518518518518E-3</c:v>
                </c:pt>
              </c:numCache>
            </c:numRef>
          </c:val>
          <c:extLst>
            <c:ext xmlns:c16="http://schemas.microsoft.com/office/drawing/2014/chart" uri="{C3380CC4-5D6E-409C-BE32-E72D297353CC}">
              <c16:uniqueId val="{00000001-F67C-1047-B07B-43E7D6B99ED5}"/>
            </c:ext>
          </c:extLst>
        </c:ser>
        <c:ser>
          <c:idx val="2"/>
          <c:order val="2"/>
          <c:tx>
            <c:strRef>
              <c:f>Sheet1!$D$1</c:f>
              <c:strCache>
                <c:ptCount val="1"/>
                <c:pt idx="0">
                  <c:v>pose 1</c:v>
                </c:pt>
              </c:strCache>
            </c:strRef>
          </c:tx>
          <c:spPr>
            <a:solidFill>
              <a:schemeClr val="accent3"/>
            </a:solidFill>
            <a:ln>
              <a:noFill/>
            </a:ln>
            <a:effectLst/>
          </c:spPr>
          <c:invertIfNegative val="0"/>
          <c:cat>
            <c:strRef>
              <c:f>Sheet1!$A$2</c:f>
              <c:strCache>
                <c:ptCount val="1"/>
                <c:pt idx="0">
                  <c:v>Average time per pose</c:v>
                </c:pt>
              </c:strCache>
            </c:strRef>
          </c:cat>
          <c:val>
            <c:numRef>
              <c:f>Sheet1!$D$2</c:f>
              <c:numCache>
                <c:formatCode>mm:ss</c:formatCode>
                <c:ptCount val="1"/>
                <c:pt idx="0">
                  <c:v>9.1435185185185185E-4</c:v>
                </c:pt>
              </c:numCache>
            </c:numRef>
          </c:val>
          <c:extLst>
            <c:ext xmlns:c16="http://schemas.microsoft.com/office/drawing/2014/chart" uri="{C3380CC4-5D6E-409C-BE32-E72D297353CC}">
              <c16:uniqueId val="{00000002-F67C-1047-B07B-43E7D6B99ED5}"/>
            </c:ext>
          </c:extLst>
        </c:ser>
        <c:ser>
          <c:idx val="3"/>
          <c:order val="3"/>
          <c:tx>
            <c:strRef>
              <c:f>Sheet1!$E$1</c:f>
              <c:strCache>
                <c:ptCount val="1"/>
                <c:pt idx="0">
                  <c:v>pose 2</c:v>
                </c:pt>
              </c:strCache>
            </c:strRef>
          </c:tx>
          <c:spPr>
            <a:solidFill>
              <a:schemeClr val="accent4"/>
            </a:solidFill>
            <a:ln>
              <a:noFill/>
            </a:ln>
            <a:effectLst/>
          </c:spPr>
          <c:invertIfNegative val="0"/>
          <c:cat>
            <c:strRef>
              <c:f>Sheet1!$A$2</c:f>
              <c:strCache>
                <c:ptCount val="1"/>
                <c:pt idx="0">
                  <c:v>Average time per pose</c:v>
                </c:pt>
              </c:strCache>
            </c:strRef>
          </c:cat>
          <c:val>
            <c:numRef>
              <c:f>Sheet1!$E$2</c:f>
              <c:numCache>
                <c:formatCode>mm:ss</c:formatCode>
                <c:ptCount val="1"/>
                <c:pt idx="0">
                  <c:v>6.9444444444444447E-4</c:v>
                </c:pt>
              </c:numCache>
            </c:numRef>
          </c:val>
          <c:extLst>
            <c:ext xmlns:c16="http://schemas.microsoft.com/office/drawing/2014/chart" uri="{C3380CC4-5D6E-409C-BE32-E72D297353CC}">
              <c16:uniqueId val="{00000003-F67C-1047-B07B-43E7D6B99ED5}"/>
            </c:ext>
          </c:extLst>
        </c:ser>
        <c:dLbls>
          <c:showLegendKey val="0"/>
          <c:showVal val="0"/>
          <c:showCatName val="0"/>
          <c:showSerName val="0"/>
          <c:showPercent val="0"/>
          <c:showBubbleSize val="0"/>
        </c:dLbls>
        <c:gapWidth val="150"/>
        <c:overlap val="100"/>
        <c:axId val="807057152"/>
        <c:axId val="807058800"/>
      </c:barChart>
      <c:catAx>
        <c:axId val="807057152"/>
        <c:scaling>
          <c:orientation val="minMax"/>
        </c:scaling>
        <c:delete val="1"/>
        <c:axPos val="b"/>
        <c:numFmt formatCode="General" sourceLinked="1"/>
        <c:majorTickMark val="out"/>
        <c:minorTickMark val="none"/>
        <c:tickLblPos val="nextTo"/>
        <c:crossAx val="807058800"/>
        <c:crosses val="autoZero"/>
        <c:auto val="1"/>
        <c:lblAlgn val="ctr"/>
        <c:lblOffset val="100"/>
        <c:noMultiLvlLbl val="0"/>
      </c:catAx>
      <c:valAx>
        <c:axId val="807058800"/>
        <c:scaling>
          <c:orientation val="minMax"/>
          <c:max val="4.166666700000001E-3"/>
        </c:scaling>
        <c:delete val="0"/>
        <c:axPos val="l"/>
        <c:majorGridlines>
          <c:spPr>
            <a:ln w="9525" cap="flat" cmpd="sng" algn="ctr">
              <a:solidFill>
                <a:schemeClr val="tx1">
                  <a:lumMod val="15000"/>
                  <a:lumOff val="85000"/>
                </a:schemeClr>
              </a:solidFill>
              <a:round/>
            </a:ln>
            <a:effectLst/>
          </c:spPr>
        </c:majorGridlines>
        <c:numFmt formatCode="mm:ss"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7057152"/>
        <c:crosses val="autoZero"/>
        <c:crossBetween val="between"/>
        <c:majorUnit val="3.4722220000000007E-4"/>
      </c:valAx>
      <c:spPr>
        <a:noFill/>
        <a:ln>
          <a:noFill/>
        </a:ln>
        <a:effectLst/>
      </c:spPr>
    </c:plotArea>
    <c:legend>
      <c:legendPos val="r"/>
      <c:layout>
        <c:manualLayout>
          <c:xMode val="edge"/>
          <c:yMode val="edge"/>
          <c:x val="7.2147649026049485E-3"/>
          <c:y val="0.88921829525348417"/>
          <c:w val="0.99081720193410938"/>
          <c:h val="0.11078170474651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Cognitive Load</c:v>
                </c:pt>
              </c:strCache>
            </c:strRef>
          </c:tx>
          <c:spPr>
            <a:solidFill>
              <a:srgbClr val="0072BD"/>
            </a:solidFill>
            <a:ln>
              <a:noFill/>
            </a:ln>
            <a:effectLst/>
          </c:spPr>
          <c:invertIfNegative val="0"/>
          <c:cat>
            <c:strRef>
              <c:f>Sheet1!$A$2:$A$7</c:f>
              <c:strCache>
                <c:ptCount val="6"/>
                <c:pt idx="0">
                  <c:v>effort</c:v>
                </c:pt>
                <c:pt idx="1">
                  <c:v>frustration</c:v>
                </c:pt>
                <c:pt idx="2">
                  <c:v>mental demand</c:v>
                </c:pt>
                <c:pt idx="3">
                  <c:v>perfor- mance</c:v>
                </c:pt>
                <c:pt idx="4">
                  <c:v>physical demand</c:v>
                </c:pt>
                <c:pt idx="5">
                  <c:v>temporal demand</c:v>
                </c:pt>
              </c:strCache>
            </c:strRef>
          </c:cat>
          <c:val>
            <c:numRef>
              <c:f>Sheet1!$B$2:$B$7</c:f>
              <c:numCache>
                <c:formatCode>General</c:formatCode>
                <c:ptCount val="6"/>
                <c:pt idx="0">
                  <c:v>32.1875</c:v>
                </c:pt>
                <c:pt idx="1">
                  <c:v>32.1875</c:v>
                </c:pt>
                <c:pt idx="2">
                  <c:v>30</c:v>
                </c:pt>
                <c:pt idx="3">
                  <c:v>47.8125</c:v>
                </c:pt>
                <c:pt idx="4">
                  <c:v>36.5625</c:v>
                </c:pt>
                <c:pt idx="5">
                  <c:v>24.0625</c:v>
                </c:pt>
              </c:numCache>
            </c:numRef>
          </c:val>
          <c:extLst>
            <c:ext xmlns:c16="http://schemas.microsoft.com/office/drawing/2014/chart" uri="{C3380CC4-5D6E-409C-BE32-E72D297353CC}">
              <c16:uniqueId val="{00000000-A9A4-6644-8057-B716109195A8}"/>
            </c:ext>
          </c:extLst>
        </c:ser>
        <c:dLbls>
          <c:showLegendKey val="0"/>
          <c:showVal val="0"/>
          <c:showCatName val="0"/>
          <c:showSerName val="0"/>
          <c:showPercent val="0"/>
          <c:showBubbleSize val="0"/>
        </c:dLbls>
        <c:gapWidth val="219"/>
        <c:axId val="1651940719"/>
        <c:axId val="1567872463"/>
      </c:barChart>
      <c:lineChart>
        <c:grouping val="standard"/>
        <c:varyColors val="0"/>
        <c:ser>
          <c:idx val="1"/>
          <c:order val="1"/>
          <c:tx>
            <c:strRef>
              <c:f>Sheet1!$C$1</c:f>
              <c:strCache>
                <c:ptCount val="1"/>
                <c:pt idx="0">
                  <c:v>Average</c:v>
                </c:pt>
              </c:strCache>
            </c:strRef>
          </c:tx>
          <c:spPr>
            <a:ln w="28575" cap="rnd">
              <a:solidFill>
                <a:schemeClr val="accent2"/>
              </a:solidFill>
              <a:round/>
            </a:ln>
            <a:effectLst/>
          </c:spPr>
          <c:marker>
            <c:symbol val="none"/>
          </c:marker>
          <c:cat>
            <c:strRef>
              <c:f>Sheet1!$A$2:$A$7</c:f>
              <c:strCache>
                <c:ptCount val="6"/>
                <c:pt idx="0">
                  <c:v>effort</c:v>
                </c:pt>
                <c:pt idx="1">
                  <c:v>frustration</c:v>
                </c:pt>
                <c:pt idx="2">
                  <c:v>mental demand</c:v>
                </c:pt>
                <c:pt idx="3">
                  <c:v>perfor- mance</c:v>
                </c:pt>
                <c:pt idx="4">
                  <c:v>physical demand</c:v>
                </c:pt>
                <c:pt idx="5">
                  <c:v>temporal demand</c:v>
                </c:pt>
              </c:strCache>
            </c:strRef>
          </c:cat>
          <c:val>
            <c:numRef>
              <c:f>Sheet1!$C$2:$C$7</c:f>
              <c:numCache>
                <c:formatCode>General</c:formatCode>
                <c:ptCount val="6"/>
                <c:pt idx="0">
                  <c:v>33.802083333333336</c:v>
                </c:pt>
                <c:pt idx="1">
                  <c:v>33.802083333333336</c:v>
                </c:pt>
                <c:pt idx="2">
                  <c:v>33.802083333333336</c:v>
                </c:pt>
                <c:pt idx="3">
                  <c:v>33.802083333333336</c:v>
                </c:pt>
                <c:pt idx="4">
                  <c:v>33.802083333333336</c:v>
                </c:pt>
                <c:pt idx="5">
                  <c:v>33.802083333333336</c:v>
                </c:pt>
              </c:numCache>
            </c:numRef>
          </c:val>
          <c:smooth val="0"/>
          <c:extLst>
            <c:ext xmlns:c16="http://schemas.microsoft.com/office/drawing/2014/chart" uri="{C3380CC4-5D6E-409C-BE32-E72D297353CC}">
              <c16:uniqueId val="{00000006-A9A4-6644-8057-B716109195A8}"/>
            </c:ext>
          </c:extLst>
        </c:ser>
        <c:dLbls>
          <c:showLegendKey val="0"/>
          <c:showVal val="0"/>
          <c:showCatName val="0"/>
          <c:showSerName val="0"/>
          <c:showPercent val="0"/>
          <c:showBubbleSize val="0"/>
        </c:dLbls>
        <c:marker val="1"/>
        <c:smooth val="0"/>
        <c:axId val="1651940719"/>
        <c:axId val="1567872463"/>
      </c:lineChart>
      <c:catAx>
        <c:axId val="1651940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7872463"/>
        <c:crosses val="autoZero"/>
        <c:auto val="1"/>
        <c:lblAlgn val="ctr"/>
        <c:lblOffset val="100"/>
        <c:noMultiLvlLbl val="0"/>
      </c:catAx>
      <c:valAx>
        <c:axId val="1567872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19407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User engagement</c:v>
                </c:pt>
              </c:strCache>
            </c:strRef>
          </c:tx>
          <c:spPr>
            <a:solidFill>
              <a:srgbClr val="0072BD"/>
            </a:solidFill>
            <a:ln>
              <a:noFill/>
            </a:ln>
            <a:effectLst/>
          </c:spPr>
          <c:invertIfNegative val="0"/>
          <c:cat>
            <c:strRef>
              <c:f>Sheet1!$A$2:$A$5</c:f>
              <c:strCache>
                <c:ptCount val="4"/>
                <c:pt idx="0">
                  <c:v>aesthetic appeal</c:v>
                </c:pt>
                <c:pt idx="1">
                  <c:v>focused attention</c:v>
                </c:pt>
                <c:pt idx="2">
                  <c:v>perceived usability</c:v>
                </c:pt>
                <c:pt idx="3">
                  <c:v>reward</c:v>
                </c:pt>
              </c:strCache>
            </c:strRef>
          </c:cat>
          <c:val>
            <c:numRef>
              <c:f>Sheet1!$B$2:$B$5</c:f>
              <c:numCache>
                <c:formatCode>General</c:formatCode>
                <c:ptCount val="4"/>
                <c:pt idx="0">
                  <c:v>69.52</c:v>
                </c:pt>
                <c:pt idx="1">
                  <c:v>60.63</c:v>
                </c:pt>
                <c:pt idx="2">
                  <c:v>49.84</c:v>
                </c:pt>
                <c:pt idx="3">
                  <c:v>75.23</c:v>
                </c:pt>
              </c:numCache>
            </c:numRef>
          </c:val>
          <c:extLst>
            <c:ext xmlns:c16="http://schemas.microsoft.com/office/drawing/2014/chart" uri="{C3380CC4-5D6E-409C-BE32-E72D297353CC}">
              <c16:uniqueId val="{00000000-AE07-1E4D-9D13-2D03F7278565}"/>
            </c:ext>
          </c:extLst>
        </c:ser>
        <c:dLbls>
          <c:showLegendKey val="0"/>
          <c:showVal val="0"/>
          <c:showCatName val="0"/>
          <c:showSerName val="0"/>
          <c:showPercent val="0"/>
          <c:showBubbleSize val="0"/>
        </c:dLbls>
        <c:gapWidth val="219"/>
        <c:axId val="1651940719"/>
        <c:axId val="1567872463"/>
      </c:barChart>
      <c:lineChart>
        <c:grouping val="standard"/>
        <c:varyColors val="0"/>
        <c:ser>
          <c:idx val="1"/>
          <c:order val="1"/>
          <c:tx>
            <c:strRef>
              <c:f>Sheet1!$C$1</c:f>
              <c:strCache>
                <c:ptCount val="1"/>
                <c:pt idx="0">
                  <c:v>Average</c:v>
                </c:pt>
              </c:strCache>
            </c:strRef>
          </c:tx>
          <c:spPr>
            <a:ln w="28575" cap="rnd">
              <a:solidFill>
                <a:schemeClr val="accent2"/>
              </a:solidFill>
              <a:round/>
            </a:ln>
            <a:effectLst/>
          </c:spPr>
          <c:marker>
            <c:symbol val="none"/>
          </c:marker>
          <c:cat>
            <c:strRef>
              <c:f>Sheet1!$A$2:$A$5</c:f>
              <c:strCache>
                <c:ptCount val="4"/>
                <c:pt idx="0">
                  <c:v>aesthetic appeal</c:v>
                </c:pt>
                <c:pt idx="1">
                  <c:v>focused attention</c:v>
                </c:pt>
                <c:pt idx="2">
                  <c:v>perceived usability</c:v>
                </c:pt>
                <c:pt idx="3">
                  <c:v>reward</c:v>
                </c:pt>
              </c:strCache>
            </c:strRef>
          </c:cat>
          <c:val>
            <c:numRef>
              <c:f>Sheet1!$C$2:$C$5</c:f>
              <c:numCache>
                <c:formatCode>General</c:formatCode>
                <c:ptCount val="4"/>
                <c:pt idx="0">
                  <c:v>63.805000000000007</c:v>
                </c:pt>
                <c:pt idx="1">
                  <c:v>63.805000000000007</c:v>
                </c:pt>
                <c:pt idx="2">
                  <c:v>63.805000000000007</c:v>
                </c:pt>
                <c:pt idx="3">
                  <c:v>63.805000000000007</c:v>
                </c:pt>
              </c:numCache>
            </c:numRef>
          </c:val>
          <c:smooth val="0"/>
          <c:extLst>
            <c:ext xmlns:c16="http://schemas.microsoft.com/office/drawing/2014/chart" uri="{C3380CC4-5D6E-409C-BE32-E72D297353CC}">
              <c16:uniqueId val="{00000001-AE07-1E4D-9D13-2D03F7278565}"/>
            </c:ext>
          </c:extLst>
        </c:ser>
        <c:dLbls>
          <c:showLegendKey val="0"/>
          <c:showVal val="0"/>
          <c:showCatName val="0"/>
          <c:showSerName val="0"/>
          <c:showPercent val="0"/>
          <c:showBubbleSize val="0"/>
        </c:dLbls>
        <c:marker val="1"/>
        <c:smooth val="0"/>
        <c:axId val="1651940719"/>
        <c:axId val="1567872463"/>
      </c:lineChart>
      <c:catAx>
        <c:axId val="1651940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7872463"/>
        <c:crosses val="autoZero"/>
        <c:auto val="1"/>
        <c:lblAlgn val="ctr"/>
        <c:lblOffset val="100"/>
        <c:noMultiLvlLbl val="0"/>
      </c:catAx>
      <c:valAx>
        <c:axId val="1567872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19407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37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756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967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142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8266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385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365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584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0976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781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024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2d8260617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22d826061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900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447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714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34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1009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2d8260617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22d826061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482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17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45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02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78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918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387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3238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237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2d826061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2d82606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12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40225"/>
            <a:ext cx="77103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1155CC"/>
              </a:buClr>
              <a:buSzPts val="2800"/>
              <a:buNone/>
              <a:defRPr>
                <a:solidFill>
                  <a:srgbClr val="1155C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847675"/>
            <a:ext cx="8520600" cy="36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30200">
              <a:spcBef>
                <a:spcPts val="0"/>
              </a:spcBef>
              <a:spcAft>
                <a:spcPts val="0"/>
              </a:spcAft>
              <a:buClr>
                <a:srgbClr val="434343"/>
              </a:buClr>
              <a:buSzPts val="1600"/>
              <a:buChar char="○"/>
              <a:defRPr sz="1600">
                <a:solidFill>
                  <a:srgbClr val="434343"/>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pic>
        <p:nvPicPr>
          <p:cNvPr id="20" name="Google Shape;20;p4"/>
          <p:cNvPicPr preferRelativeResize="0"/>
          <p:nvPr/>
        </p:nvPicPr>
        <p:blipFill>
          <a:blip r:embed="rId2">
            <a:alphaModFix/>
          </a:blip>
          <a:stretch>
            <a:fillRect/>
          </a:stretch>
        </p:blipFill>
        <p:spPr>
          <a:xfrm>
            <a:off x="8196900" y="229775"/>
            <a:ext cx="734336"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andara"/>
              <a:buNone/>
              <a:defRPr sz="2800">
                <a:solidFill>
                  <a:schemeClr val="dk1"/>
                </a:solidFill>
                <a:latin typeface="Candara"/>
                <a:ea typeface="Candara"/>
                <a:cs typeface="Candara"/>
                <a:sym typeface="Canda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andara"/>
              <a:buChar char="●"/>
              <a:defRPr sz="1800">
                <a:solidFill>
                  <a:schemeClr val="dk2"/>
                </a:solidFill>
                <a:latin typeface="Candara"/>
                <a:ea typeface="Candara"/>
                <a:cs typeface="Candara"/>
                <a:sym typeface="Candara"/>
              </a:defRPr>
            </a:lvl1pPr>
            <a:lvl2pPr marL="914400" lvl="1"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2pPr>
            <a:lvl3pPr marL="1371600" lvl="2"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3pPr>
            <a:lvl4pPr marL="1828800" lvl="3"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4pPr>
            <a:lvl5pPr marL="2286000" lvl="4"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5pPr>
            <a:lvl6pPr marL="2743200" lvl="5"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6pPr>
            <a:lvl7pPr marL="3200400" lvl="6"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7pPr>
            <a:lvl8pPr marL="3657600" lvl="7"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8pPr>
            <a:lvl9pPr marL="4114800" lvl="8" indent="-317500">
              <a:lnSpc>
                <a:spcPct val="115000"/>
              </a:lnSpc>
              <a:spcBef>
                <a:spcPts val="0"/>
              </a:spcBef>
              <a:spcAft>
                <a:spcPts val="0"/>
              </a:spcAft>
              <a:buClr>
                <a:schemeClr val="dk2"/>
              </a:buClr>
              <a:buSzPts val="1400"/>
              <a:buFont typeface="Candara"/>
              <a:buChar char="■"/>
              <a:defRPr>
                <a:solidFill>
                  <a:schemeClr val="dk2"/>
                </a:solidFill>
                <a:latin typeface="Candara"/>
                <a:ea typeface="Candara"/>
                <a:cs typeface="Candara"/>
                <a:sym typeface="Candar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se.in.tum.d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p:nvPr/>
        </p:nvSpPr>
        <p:spPr>
          <a:xfrm>
            <a:off x="1992600" y="2259035"/>
            <a:ext cx="5158800" cy="10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Candara"/>
                <a:ea typeface="Candara"/>
                <a:cs typeface="Candara"/>
                <a:sym typeface="Candara"/>
              </a:rPr>
              <a:t>Manuel Cardenas</a:t>
            </a:r>
            <a:endParaRPr sz="1600" dirty="0">
              <a:solidFill>
                <a:schemeClr val="dk1"/>
              </a:solidFill>
              <a:latin typeface="Candara"/>
              <a:ea typeface="Candara"/>
              <a:cs typeface="Candara"/>
              <a:sym typeface="Candara"/>
            </a:endParaRPr>
          </a:p>
          <a:p>
            <a:pPr marL="0" lvl="0" indent="0" algn="ctr" rtl="0">
              <a:spcBef>
                <a:spcPts val="0"/>
              </a:spcBef>
              <a:spcAft>
                <a:spcPts val="0"/>
              </a:spcAft>
              <a:buNone/>
            </a:pPr>
            <a:r>
              <a:rPr lang="de" sz="1600" dirty="0" err="1">
                <a:solidFill>
                  <a:schemeClr val="dk1"/>
                </a:solidFill>
                <a:latin typeface="Candara"/>
                <a:ea typeface="Candara"/>
                <a:cs typeface="Candara"/>
                <a:sym typeface="Candara"/>
              </a:rPr>
              <a:t>Advisors</a:t>
            </a:r>
            <a:r>
              <a:rPr lang="de" sz="1600" dirty="0">
                <a:solidFill>
                  <a:schemeClr val="dk1"/>
                </a:solidFill>
                <a:latin typeface="Candara"/>
                <a:ea typeface="Candara"/>
                <a:cs typeface="Candara"/>
                <a:sym typeface="Candara"/>
              </a:rPr>
              <a:t>: </a:t>
            </a:r>
            <a:r>
              <a:rPr lang="en-US" sz="1600" dirty="0">
                <a:solidFill>
                  <a:schemeClr val="dk1"/>
                </a:solidFill>
                <a:latin typeface="Candara"/>
                <a:ea typeface="Candara"/>
                <a:cs typeface="Candara"/>
                <a:sym typeface="Candara"/>
              </a:rPr>
              <a:t>José Vega, Dr. Thomas </a:t>
            </a:r>
            <a:r>
              <a:rPr lang="en-US" sz="1600" dirty="0" err="1">
                <a:solidFill>
                  <a:schemeClr val="dk1"/>
                </a:solidFill>
                <a:latin typeface="Candara"/>
                <a:ea typeface="Candara"/>
                <a:cs typeface="Candara"/>
                <a:sym typeface="Candara"/>
              </a:rPr>
              <a:t>Bohné</a:t>
            </a:r>
            <a:endParaRPr sz="1600" dirty="0">
              <a:solidFill>
                <a:schemeClr val="dk1"/>
              </a:solidFill>
              <a:latin typeface="Candara"/>
              <a:ea typeface="Candara"/>
              <a:cs typeface="Candara"/>
              <a:sym typeface="Candara"/>
            </a:endParaRPr>
          </a:p>
          <a:p>
            <a:pPr marL="0" lvl="0" indent="0" algn="ctr" rtl="0">
              <a:spcBef>
                <a:spcPts val="0"/>
              </a:spcBef>
              <a:spcAft>
                <a:spcPts val="0"/>
              </a:spcAft>
              <a:buNone/>
            </a:pPr>
            <a:r>
              <a:rPr lang="de" sz="1600" dirty="0">
                <a:solidFill>
                  <a:srgbClr val="0000FF"/>
                </a:solidFill>
                <a:latin typeface="Candara"/>
                <a:ea typeface="Candara"/>
                <a:cs typeface="Candara"/>
                <a:sym typeface="Candara"/>
              </a:rPr>
              <a:t>Chair </a:t>
            </a:r>
            <a:r>
              <a:rPr lang="de" sz="1600" dirty="0" err="1">
                <a:solidFill>
                  <a:srgbClr val="0000FF"/>
                </a:solidFill>
                <a:latin typeface="Candara"/>
                <a:ea typeface="Candara"/>
                <a:cs typeface="Candara"/>
                <a:sym typeface="Candara"/>
              </a:rPr>
              <a:t>of</a:t>
            </a:r>
            <a:r>
              <a:rPr lang="de" sz="1600" dirty="0">
                <a:solidFill>
                  <a:srgbClr val="0000FF"/>
                </a:solidFill>
                <a:latin typeface="Candara"/>
                <a:ea typeface="Candara"/>
                <a:cs typeface="Candara"/>
                <a:sym typeface="Candara"/>
              </a:rPr>
              <a:t> </a:t>
            </a:r>
            <a:r>
              <a:rPr lang="de" sz="1600" dirty="0" err="1">
                <a:solidFill>
                  <a:srgbClr val="0000FF"/>
                </a:solidFill>
                <a:latin typeface="Candara"/>
                <a:ea typeface="Candara"/>
                <a:cs typeface="Candara"/>
                <a:sym typeface="Candara"/>
              </a:rPr>
              <a:t>Decentralized</a:t>
            </a:r>
            <a:r>
              <a:rPr lang="de" sz="1600" dirty="0">
                <a:solidFill>
                  <a:srgbClr val="0000FF"/>
                </a:solidFill>
                <a:latin typeface="Candara"/>
                <a:ea typeface="Candara"/>
                <a:cs typeface="Candara"/>
                <a:sym typeface="Candara"/>
              </a:rPr>
              <a:t> Systems Engineering</a:t>
            </a:r>
            <a:endParaRPr sz="1600" dirty="0">
              <a:solidFill>
                <a:srgbClr val="0000FF"/>
              </a:solidFill>
              <a:latin typeface="Candara"/>
              <a:ea typeface="Candara"/>
              <a:cs typeface="Candara"/>
              <a:sym typeface="Candara"/>
            </a:endParaRPr>
          </a:p>
          <a:p>
            <a:pPr marL="0" lvl="0" indent="0" algn="ctr" rtl="0">
              <a:spcBef>
                <a:spcPts val="0"/>
              </a:spcBef>
              <a:spcAft>
                <a:spcPts val="0"/>
              </a:spcAft>
              <a:buNone/>
            </a:pPr>
            <a:r>
              <a:rPr lang="de" sz="1600" u="sng" dirty="0">
                <a:solidFill>
                  <a:srgbClr val="0000FF"/>
                </a:solidFill>
                <a:latin typeface="Candara"/>
                <a:ea typeface="Candara"/>
                <a:cs typeface="Candara"/>
                <a:sym typeface="Candara"/>
                <a:hlinkClick r:id="rId3">
                  <a:extLst>
                    <a:ext uri="{A12FA001-AC4F-418D-AE19-62706E023703}">
                      <ahyp:hlinkClr xmlns:ahyp="http://schemas.microsoft.com/office/drawing/2018/hyperlinkcolor" val="tx"/>
                    </a:ext>
                  </a:extLst>
                </a:hlinkClick>
              </a:rPr>
              <a:t>https://dse.in.tum.de/</a:t>
            </a:r>
            <a:r>
              <a:rPr lang="de" sz="1600" dirty="0">
                <a:solidFill>
                  <a:srgbClr val="0000FF"/>
                </a:solidFill>
                <a:latin typeface="Candara"/>
                <a:ea typeface="Candara"/>
                <a:cs typeface="Candara"/>
                <a:sym typeface="Candara"/>
              </a:rPr>
              <a:t> </a:t>
            </a:r>
            <a:endParaRPr sz="1600" dirty="0">
              <a:solidFill>
                <a:srgbClr val="0000FF"/>
              </a:solidFill>
              <a:latin typeface="Candara"/>
              <a:ea typeface="Candara"/>
              <a:cs typeface="Candara"/>
              <a:sym typeface="Candara"/>
            </a:endParaRPr>
          </a:p>
        </p:txBody>
      </p:sp>
      <p:sp>
        <p:nvSpPr>
          <p:cNvPr id="58" name="Google Shape;58;p13"/>
          <p:cNvSpPr txBox="1"/>
          <p:nvPr/>
        </p:nvSpPr>
        <p:spPr>
          <a:xfrm>
            <a:off x="2865450" y="4705072"/>
            <a:ext cx="3413100" cy="32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b="1" dirty="0">
                <a:latin typeface="Candara"/>
                <a:ea typeface="Candara"/>
                <a:cs typeface="Candara"/>
                <a:sym typeface="Candara"/>
              </a:rPr>
              <a:t>15.06.2022 –  17.10.2022</a:t>
            </a:r>
            <a:endParaRPr sz="1200" b="1" dirty="0">
              <a:latin typeface="Candara"/>
              <a:ea typeface="Candara"/>
              <a:cs typeface="Candara"/>
              <a:sym typeface="Candara"/>
            </a:endParaRPr>
          </a:p>
        </p:txBody>
      </p:sp>
      <p:pic>
        <p:nvPicPr>
          <p:cNvPr id="59" name="Google Shape;59;p13"/>
          <p:cNvPicPr preferRelativeResize="0"/>
          <p:nvPr/>
        </p:nvPicPr>
        <p:blipFill>
          <a:blip r:embed="rId4">
            <a:alphaModFix/>
          </a:blip>
          <a:stretch>
            <a:fillRect/>
          </a:stretch>
        </p:blipFill>
        <p:spPr>
          <a:xfrm>
            <a:off x="3880500" y="3320422"/>
            <a:ext cx="1280875" cy="1280875"/>
          </a:xfrm>
          <a:prstGeom prst="rect">
            <a:avLst/>
          </a:prstGeom>
          <a:noFill/>
          <a:ln>
            <a:noFill/>
          </a:ln>
        </p:spPr>
      </p:pic>
      <p:sp>
        <p:nvSpPr>
          <p:cNvPr id="2" name="Title 1">
            <a:extLst>
              <a:ext uri="{FF2B5EF4-FFF2-40B4-BE49-F238E27FC236}">
                <a16:creationId xmlns:a16="http://schemas.microsoft.com/office/drawing/2014/main" id="{84EF964B-E04D-2F28-A89A-9AA6FD594094}"/>
              </a:ext>
            </a:extLst>
          </p:cNvPr>
          <p:cNvSpPr>
            <a:spLocks noGrp="1"/>
          </p:cNvSpPr>
          <p:nvPr>
            <p:ph type="ctrTitle"/>
          </p:nvPr>
        </p:nvSpPr>
        <p:spPr>
          <a:xfrm>
            <a:off x="311700" y="0"/>
            <a:ext cx="8520600" cy="2052600"/>
          </a:xfrm>
        </p:spPr>
        <p:txBody>
          <a:bodyPr/>
          <a:lstStyle/>
          <a:p>
            <a:r>
              <a:rPr lang="en-US" dirty="0"/>
              <a:t>Multiple-pose Augmented Learning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Solution </a:t>
            </a:r>
            <a:r>
              <a:rPr lang="de" sz="1600" dirty="0" err="1"/>
              <a:t>overview</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10</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957658"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During the training, the learner receives feedback</a:t>
            </a:r>
          </a:p>
        </p:txBody>
      </p:sp>
      <p:pic>
        <p:nvPicPr>
          <p:cNvPr id="4" name="Training">
            <a:hlinkClick r:id="" action="ppaction://media"/>
            <a:extLst>
              <a:ext uri="{FF2B5EF4-FFF2-40B4-BE49-F238E27FC236}">
                <a16:creationId xmlns:a16="http://schemas.microsoft.com/office/drawing/2014/main" id="{33936ECE-1D91-4600-3701-DF95038F06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354" y="959519"/>
            <a:ext cx="6584349" cy="3703697"/>
          </a:xfrm>
          <a:prstGeom prst="rect">
            <a:avLst/>
          </a:prstGeom>
        </p:spPr>
      </p:pic>
      <p:sp>
        <p:nvSpPr>
          <p:cNvPr id="3" name="Rectangle 2">
            <a:extLst>
              <a:ext uri="{FF2B5EF4-FFF2-40B4-BE49-F238E27FC236}">
                <a16:creationId xmlns:a16="http://schemas.microsoft.com/office/drawing/2014/main" id="{F57B1175-D360-BEA5-B3C9-69723B82FF76}"/>
              </a:ext>
            </a:extLst>
          </p:cNvPr>
          <p:cNvSpPr/>
          <p:nvPr/>
        </p:nvSpPr>
        <p:spPr>
          <a:xfrm>
            <a:off x="6352371" y="3172192"/>
            <a:ext cx="2007858" cy="779228"/>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The color coding gives </a:t>
            </a:r>
            <a:r>
              <a:rPr lang="en-US" b="1" dirty="0">
                <a:latin typeface="Candara" panose="020E0502030303020204" pitchFamily="34" charset="0"/>
              </a:rPr>
              <a:t>feedback</a:t>
            </a:r>
            <a:r>
              <a:rPr lang="en-US" dirty="0">
                <a:latin typeface="Candara" panose="020E0502030303020204" pitchFamily="34" charset="0"/>
              </a:rPr>
              <a:t> to the learner during movement</a:t>
            </a:r>
          </a:p>
        </p:txBody>
      </p:sp>
      <p:sp>
        <p:nvSpPr>
          <p:cNvPr id="5" name="Rectangle 4">
            <a:extLst>
              <a:ext uri="{FF2B5EF4-FFF2-40B4-BE49-F238E27FC236}">
                <a16:creationId xmlns:a16="http://schemas.microsoft.com/office/drawing/2014/main" id="{645808D3-6813-FAE8-5492-9F92330EA0B5}"/>
              </a:ext>
            </a:extLst>
          </p:cNvPr>
          <p:cNvSpPr/>
          <p:nvPr/>
        </p:nvSpPr>
        <p:spPr>
          <a:xfrm>
            <a:off x="781548" y="2182136"/>
            <a:ext cx="1559498" cy="779228"/>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The learner’s avatar moves as the learner moves</a:t>
            </a:r>
          </a:p>
        </p:txBody>
      </p:sp>
      <p:sp>
        <p:nvSpPr>
          <p:cNvPr id="7" name="TextBox 6">
            <a:extLst>
              <a:ext uri="{FF2B5EF4-FFF2-40B4-BE49-F238E27FC236}">
                <a16:creationId xmlns:a16="http://schemas.microsoft.com/office/drawing/2014/main" id="{837A4843-702A-0223-3225-2DD8F545E393}"/>
              </a:ext>
            </a:extLst>
          </p:cNvPr>
          <p:cNvSpPr txBox="1"/>
          <p:nvPr/>
        </p:nvSpPr>
        <p:spPr>
          <a:xfrm>
            <a:off x="2091860" y="4663217"/>
            <a:ext cx="4397338" cy="269304"/>
          </a:xfrm>
          <a:prstGeom prst="rect">
            <a:avLst/>
          </a:prstGeom>
          <a:noFill/>
        </p:spPr>
        <p:txBody>
          <a:bodyPr wrap="square" rtlCol="0">
            <a:spAutoFit/>
          </a:bodyPr>
          <a:lstStyle/>
          <a:p>
            <a:pPr algn="ctr"/>
            <a:r>
              <a:rPr lang="en-US" sz="1150" dirty="0">
                <a:latin typeface="Candara" panose="020E0502030303020204" pitchFamily="34" charset="0"/>
              </a:rPr>
              <a:t>Training screen recording (during training) from MPALS</a:t>
            </a:r>
          </a:p>
        </p:txBody>
      </p:sp>
    </p:spTree>
    <p:extLst>
      <p:ext uri="{BB962C8B-B14F-4D97-AF65-F5344CB8AC3E}">
        <p14:creationId xmlns:p14="http://schemas.microsoft.com/office/powerpoint/2010/main" val="1005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1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par>
                    <p:cTn id="13" fill="hold">
                      <p:stCondLst>
                        <p:cond delay="indefinite"/>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4"/>
                </p:tgtEl>
              </p:cMediaNode>
            </p:video>
          </p:childTnLst>
        </p:cTn>
      </p:par>
    </p:tnLst>
    <p:bldLst>
      <p:bldP spid="3" grpId="0" animBg="1"/>
      <p:bldP spid="5"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Solution </a:t>
            </a:r>
            <a:r>
              <a:rPr lang="de" sz="1600" dirty="0" err="1"/>
              <a:t>overview</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11</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957658"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The learner can then analyse the movement</a:t>
            </a:r>
          </a:p>
        </p:txBody>
      </p:sp>
      <p:pic>
        <p:nvPicPr>
          <p:cNvPr id="9" name="Analysis">
            <a:hlinkClick r:id="" action="ppaction://media"/>
            <a:extLst>
              <a:ext uri="{FF2B5EF4-FFF2-40B4-BE49-F238E27FC236}">
                <a16:creationId xmlns:a16="http://schemas.microsoft.com/office/drawing/2014/main" id="{D04155C0-854A-2B71-E3B9-430299BAC0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354" y="959520"/>
            <a:ext cx="6584350" cy="3703697"/>
          </a:xfrm>
          <a:prstGeom prst="rect">
            <a:avLst/>
          </a:prstGeom>
        </p:spPr>
      </p:pic>
      <p:sp>
        <p:nvSpPr>
          <p:cNvPr id="3" name="Rectangle 2">
            <a:extLst>
              <a:ext uri="{FF2B5EF4-FFF2-40B4-BE49-F238E27FC236}">
                <a16:creationId xmlns:a16="http://schemas.microsoft.com/office/drawing/2014/main" id="{2BD6D035-725D-A1E7-322D-1FBF463BD213}"/>
              </a:ext>
            </a:extLst>
          </p:cNvPr>
          <p:cNvSpPr/>
          <p:nvPr/>
        </p:nvSpPr>
        <p:spPr>
          <a:xfrm>
            <a:off x="559058" y="2046695"/>
            <a:ext cx="2035629" cy="777985"/>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Without time pressure, the learner can see the movement with detail</a:t>
            </a:r>
          </a:p>
        </p:txBody>
      </p:sp>
      <p:sp>
        <p:nvSpPr>
          <p:cNvPr id="4" name="Rectangle 3">
            <a:extLst>
              <a:ext uri="{FF2B5EF4-FFF2-40B4-BE49-F238E27FC236}">
                <a16:creationId xmlns:a16="http://schemas.microsoft.com/office/drawing/2014/main" id="{6CFF7173-1C80-1DCD-0825-4C3F271FE8F9}"/>
              </a:ext>
            </a:extLst>
          </p:cNvPr>
          <p:cNvSpPr/>
          <p:nvPr/>
        </p:nvSpPr>
        <p:spPr>
          <a:xfrm>
            <a:off x="6139131" y="2824680"/>
            <a:ext cx="1882869" cy="777984"/>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The learner can see its movement from different angles</a:t>
            </a:r>
          </a:p>
        </p:txBody>
      </p:sp>
      <p:sp>
        <p:nvSpPr>
          <p:cNvPr id="7" name="TextBox 6">
            <a:extLst>
              <a:ext uri="{FF2B5EF4-FFF2-40B4-BE49-F238E27FC236}">
                <a16:creationId xmlns:a16="http://schemas.microsoft.com/office/drawing/2014/main" id="{92954366-1894-74D0-CEB7-3FDF67F1AF51}"/>
              </a:ext>
            </a:extLst>
          </p:cNvPr>
          <p:cNvSpPr txBox="1"/>
          <p:nvPr/>
        </p:nvSpPr>
        <p:spPr>
          <a:xfrm>
            <a:off x="2091860" y="4663217"/>
            <a:ext cx="4397338" cy="269304"/>
          </a:xfrm>
          <a:prstGeom prst="rect">
            <a:avLst/>
          </a:prstGeom>
          <a:noFill/>
        </p:spPr>
        <p:txBody>
          <a:bodyPr wrap="square" rtlCol="0">
            <a:spAutoFit/>
          </a:bodyPr>
          <a:lstStyle/>
          <a:p>
            <a:pPr algn="ctr"/>
            <a:r>
              <a:rPr lang="en-US" sz="1150" dirty="0">
                <a:latin typeface="Candara" panose="020E0502030303020204" pitchFamily="34" charset="0"/>
              </a:rPr>
              <a:t>Terminal feedback screen recording from MPALS</a:t>
            </a:r>
          </a:p>
        </p:txBody>
      </p:sp>
    </p:spTree>
    <p:extLst>
      <p:ext uri="{BB962C8B-B14F-4D97-AF65-F5344CB8AC3E}">
        <p14:creationId xmlns:p14="http://schemas.microsoft.com/office/powerpoint/2010/main" val="29579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9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2" presetClass="mediacall" presetSubtype="0" fill="hold" nodeType="withEffect">
                                  <p:stCondLst>
                                    <p:cond delay="0"/>
                                  </p:stCondLst>
                                  <p:childTnLst>
                                    <p:cmd type="call" cmd="togglePause">
                                      <p:cBhvr>
                                        <p:cTn id="16" dur="1" fill="hold"/>
                                        <p:tgtEl>
                                          <p:spTgt spid="9"/>
                                        </p:tgtEl>
                                      </p:cBhvr>
                                    </p:cmd>
                                  </p:childTnLst>
                                </p:cTn>
                              </p:par>
                            </p:childTnLst>
                          </p:cTn>
                        </p:par>
                      </p:childTnLst>
                    </p:cTn>
                  </p:par>
                  <p:par>
                    <p:cTn id="17" fill="hold">
                      <p:stCondLst>
                        <p:cond delay="indefinite"/>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9"/>
                </p:tgtEl>
              </p:cMediaNode>
            </p:video>
          </p:childTnLst>
        </p:cTn>
      </p:par>
    </p:tnLst>
    <p:bldLst>
      <p:bldP spid="3" grpId="0" animBg="1"/>
      <p:bldP spid="4"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Solution </a:t>
            </a:r>
            <a:r>
              <a:rPr lang="de" sz="1600" dirty="0" err="1"/>
              <a:t>overview</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12</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957658"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After doing one pose, the next poses are unlocked</a:t>
            </a:r>
          </a:p>
        </p:txBody>
      </p:sp>
      <p:pic>
        <p:nvPicPr>
          <p:cNvPr id="4" name="final">
            <a:hlinkClick r:id="" action="ppaction://media"/>
            <a:extLst>
              <a:ext uri="{FF2B5EF4-FFF2-40B4-BE49-F238E27FC236}">
                <a16:creationId xmlns:a16="http://schemas.microsoft.com/office/drawing/2014/main" id="{842216BD-FDC7-F485-E5B2-071F5788AE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354" y="959520"/>
            <a:ext cx="6584350" cy="3703697"/>
          </a:xfrm>
          <a:prstGeom prst="rect">
            <a:avLst/>
          </a:prstGeom>
        </p:spPr>
      </p:pic>
      <p:sp>
        <p:nvSpPr>
          <p:cNvPr id="3" name="Rectangle 2">
            <a:extLst>
              <a:ext uri="{FF2B5EF4-FFF2-40B4-BE49-F238E27FC236}">
                <a16:creationId xmlns:a16="http://schemas.microsoft.com/office/drawing/2014/main" id="{6BAE99E3-F9F5-EFAC-1C6B-7501248A5E6E}"/>
              </a:ext>
            </a:extLst>
          </p:cNvPr>
          <p:cNvSpPr/>
          <p:nvPr/>
        </p:nvSpPr>
        <p:spPr>
          <a:xfrm>
            <a:off x="5856873" y="2639786"/>
            <a:ext cx="2412485" cy="847572"/>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The learner </a:t>
            </a:r>
            <a:r>
              <a:rPr lang="en-US" b="1" dirty="0">
                <a:latin typeface="Candara" panose="020E0502030303020204" pitchFamily="34" charset="0"/>
              </a:rPr>
              <a:t>decides on the pace: </a:t>
            </a:r>
            <a:r>
              <a:rPr lang="en-US" dirty="0">
                <a:latin typeface="Candara" panose="020E0502030303020204" pitchFamily="34" charset="0"/>
              </a:rPr>
              <a:t>continue to next pose or try the same one again</a:t>
            </a:r>
          </a:p>
        </p:txBody>
      </p:sp>
      <p:sp>
        <p:nvSpPr>
          <p:cNvPr id="6" name="TextBox 5">
            <a:extLst>
              <a:ext uri="{FF2B5EF4-FFF2-40B4-BE49-F238E27FC236}">
                <a16:creationId xmlns:a16="http://schemas.microsoft.com/office/drawing/2014/main" id="{DF9B960C-6569-3E1F-23E7-23C55C1C7933}"/>
              </a:ext>
            </a:extLst>
          </p:cNvPr>
          <p:cNvSpPr txBox="1"/>
          <p:nvPr/>
        </p:nvSpPr>
        <p:spPr>
          <a:xfrm>
            <a:off x="2091860" y="4663217"/>
            <a:ext cx="4397338" cy="269304"/>
          </a:xfrm>
          <a:prstGeom prst="rect">
            <a:avLst/>
          </a:prstGeom>
          <a:noFill/>
        </p:spPr>
        <p:txBody>
          <a:bodyPr wrap="square" rtlCol="0">
            <a:spAutoFit/>
          </a:bodyPr>
          <a:lstStyle/>
          <a:p>
            <a:pPr algn="ctr"/>
            <a:r>
              <a:rPr lang="en-US" sz="1150" dirty="0">
                <a:latin typeface="Candara" panose="020E0502030303020204" pitchFamily="34" charset="0"/>
              </a:rPr>
              <a:t>Pose selection screen recording from MPALS</a:t>
            </a:r>
          </a:p>
        </p:txBody>
      </p:sp>
    </p:spTree>
    <p:extLst>
      <p:ext uri="{BB962C8B-B14F-4D97-AF65-F5344CB8AC3E}">
        <p14:creationId xmlns:p14="http://schemas.microsoft.com/office/powerpoint/2010/main" val="44928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Implementation</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13</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8418832"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The software is divided into client and backend</a:t>
            </a:r>
          </a:p>
        </p:txBody>
      </p:sp>
      <p:sp>
        <p:nvSpPr>
          <p:cNvPr id="13" name="Rectangle 12">
            <a:extLst>
              <a:ext uri="{FF2B5EF4-FFF2-40B4-BE49-F238E27FC236}">
                <a16:creationId xmlns:a16="http://schemas.microsoft.com/office/drawing/2014/main" id="{CCF362FC-71AA-8169-DC53-CE0EC52FA17F}"/>
              </a:ext>
            </a:extLst>
          </p:cNvPr>
          <p:cNvSpPr/>
          <p:nvPr/>
        </p:nvSpPr>
        <p:spPr>
          <a:xfrm>
            <a:off x="5706354" y="1238125"/>
            <a:ext cx="2766104" cy="341734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latin typeface="Candara" panose="020E0502030303020204" pitchFamily="34" charset="0"/>
            </a:endParaRPr>
          </a:p>
        </p:txBody>
      </p:sp>
      <p:sp>
        <p:nvSpPr>
          <p:cNvPr id="16" name="TextBox 15">
            <a:extLst>
              <a:ext uri="{FF2B5EF4-FFF2-40B4-BE49-F238E27FC236}">
                <a16:creationId xmlns:a16="http://schemas.microsoft.com/office/drawing/2014/main" id="{A47E3721-4045-E8B7-6B6A-5761DC711BD6}"/>
              </a:ext>
            </a:extLst>
          </p:cNvPr>
          <p:cNvSpPr txBox="1"/>
          <p:nvPr/>
        </p:nvSpPr>
        <p:spPr>
          <a:xfrm>
            <a:off x="5706354" y="1236959"/>
            <a:ext cx="2766104" cy="369332"/>
          </a:xfrm>
          <a:prstGeom prst="rect">
            <a:avLst/>
          </a:prstGeom>
          <a:noFill/>
        </p:spPr>
        <p:txBody>
          <a:bodyPr wrap="square" rtlCol="0">
            <a:spAutoFit/>
          </a:bodyPr>
          <a:lstStyle/>
          <a:p>
            <a:pPr algn="ctr"/>
            <a:r>
              <a:rPr lang="en-US" sz="1800" b="1" dirty="0">
                <a:latin typeface="Candara" panose="020E0502030303020204" pitchFamily="34" charset="0"/>
              </a:rPr>
              <a:t>Backend</a:t>
            </a:r>
          </a:p>
        </p:txBody>
      </p:sp>
      <p:grpSp>
        <p:nvGrpSpPr>
          <p:cNvPr id="29" name="Group 28">
            <a:extLst>
              <a:ext uri="{FF2B5EF4-FFF2-40B4-BE49-F238E27FC236}">
                <a16:creationId xmlns:a16="http://schemas.microsoft.com/office/drawing/2014/main" id="{C7CC48E6-F2D0-EC4A-9C50-4FCAD62ED78D}"/>
              </a:ext>
            </a:extLst>
          </p:cNvPr>
          <p:cNvGrpSpPr/>
          <p:nvPr/>
        </p:nvGrpSpPr>
        <p:grpSpPr>
          <a:xfrm>
            <a:off x="567031" y="1245869"/>
            <a:ext cx="2766104" cy="3417347"/>
            <a:chOff x="567031" y="1245869"/>
            <a:chExt cx="2766104" cy="3417347"/>
          </a:xfrm>
        </p:grpSpPr>
        <p:sp>
          <p:nvSpPr>
            <p:cNvPr id="7" name="Rectangle 6">
              <a:extLst>
                <a:ext uri="{FF2B5EF4-FFF2-40B4-BE49-F238E27FC236}">
                  <a16:creationId xmlns:a16="http://schemas.microsoft.com/office/drawing/2014/main" id="{3D59977D-6C3C-2476-2D67-A4F139AD7630}"/>
                </a:ext>
              </a:extLst>
            </p:cNvPr>
            <p:cNvSpPr/>
            <p:nvPr/>
          </p:nvSpPr>
          <p:spPr>
            <a:xfrm>
              <a:off x="567031" y="1245869"/>
              <a:ext cx="2766104" cy="341734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latin typeface="Candara" panose="020E0502030303020204" pitchFamily="34" charset="0"/>
              </a:endParaRPr>
            </a:p>
          </p:txBody>
        </p:sp>
        <p:sp>
          <p:nvSpPr>
            <p:cNvPr id="15" name="TextBox 14">
              <a:extLst>
                <a:ext uri="{FF2B5EF4-FFF2-40B4-BE49-F238E27FC236}">
                  <a16:creationId xmlns:a16="http://schemas.microsoft.com/office/drawing/2014/main" id="{5DAED2EC-4F56-6EAF-E30E-EA42510D47A7}"/>
                </a:ext>
              </a:extLst>
            </p:cNvPr>
            <p:cNvSpPr txBox="1"/>
            <p:nvPr/>
          </p:nvSpPr>
          <p:spPr>
            <a:xfrm>
              <a:off x="567031" y="1248934"/>
              <a:ext cx="2766104" cy="369332"/>
            </a:xfrm>
            <a:prstGeom prst="rect">
              <a:avLst/>
            </a:prstGeom>
            <a:noFill/>
          </p:spPr>
          <p:txBody>
            <a:bodyPr wrap="square" rtlCol="0">
              <a:spAutoFit/>
            </a:bodyPr>
            <a:lstStyle/>
            <a:p>
              <a:pPr algn="ctr"/>
              <a:r>
                <a:rPr lang="en-US" sz="1800" b="1" dirty="0">
                  <a:latin typeface="Candara" panose="020E0502030303020204" pitchFamily="34" charset="0"/>
                </a:rPr>
                <a:t>Client</a:t>
              </a:r>
            </a:p>
          </p:txBody>
        </p:sp>
      </p:grpSp>
      <p:grpSp>
        <p:nvGrpSpPr>
          <p:cNvPr id="26" name="Group 25">
            <a:extLst>
              <a:ext uri="{FF2B5EF4-FFF2-40B4-BE49-F238E27FC236}">
                <a16:creationId xmlns:a16="http://schemas.microsoft.com/office/drawing/2014/main" id="{79CB8D26-28A3-5C6A-7A84-AC93F1EABCBF}"/>
              </a:ext>
            </a:extLst>
          </p:cNvPr>
          <p:cNvGrpSpPr/>
          <p:nvPr/>
        </p:nvGrpSpPr>
        <p:grpSpPr>
          <a:xfrm>
            <a:off x="667639" y="1740913"/>
            <a:ext cx="1180769" cy="1152358"/>
            <a:chOff x="1046493" y="1939622"/>
            <a:chExt cx="1180769" cy="1152358"/>
          </a:xfrm>
        </p:grpSpPr>
        <p:sp>
          <p:nvSpPr>
            <p:cNvPr id="25" name="Rectangle 24">
              <a:extLst>
                <a:ext uri="{FF2B5EF4-FFF2-40B4-BE49-F238E27FC236}">
                  <a16:creationId xmlns:a16="http://schemas.microsoft.com/office/drawing/2014/main" id="{0E8E5486-77FA-DD38-ACFE-07AAC412BB96}"/>
                </a:ext>
              </a:extLst>
            </p:cNvPr>
            <p:cNvSpPr/>
            <p:nvPr/>
          </p:nvSpPr>
          <p:spPr>
            <a:xfrm>
              <a:off x="1046493" y="1939622"/>
              <a:ext cx="1180769" cy="1152358"/>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latin typeface="Candara" panose="020E0502030303020204" pitchFamily="34" charset="0"/>
                </a:rPr>
                <a:t>UI</a:t>
              </a:r>
            </a:p>
          </p:txBody>
        </p:sp>
        <p:pic>
          <p:nvPicPr>
            <p:cNvPr id="22" name="Graphic 21" descr="Monitor with solid fill">
              <a:extLst>
                <a:ext uri="{FF2B5EF4-FFF2-40B4-BE49-F238E27FC236}">
                  <a16:creationId xmlns:a16="http://schemas.microsoft.com/office/drawing/2014/main" id="{D02C5ACF-F4BC-4B13-72CB-723D83F3B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678" y="2177580"/>
              <a:ext cx="914400" cy="914400"/>
            </a:xfrm>
            <a:prstGeom prst="rect">
              <a:avLst/>
            </a:prstGeom>
          </p:spPr>
        </p:pic>
      </p:grpSp>
      <p:grpSp>
        <p:nvGrpSpPr>
          <p:cNvPr id="27" name="Group 26">
            <a:extLst>
              <a:ext uri="{FF2B5EF4-FFF2-40B4-BE49-F238E27FC236}">
                <a16:creationId xmlns:a16="http://schemas.microsoft.com/office/drawing/2014/main" id="{46ADD8C9-1468-40C7-C101-1D0C07516A55}"/>
              </a:ext>
            </a:extLst>
          </p:cNvPr>
          <p:cNvGrpSpPr/>
          <p:nvPr/>
        </p:nvGrpSpPr>
        <p:grpSpPr>
          <a:xfrm>
            <a:off x="755100" y="3559516"/>
            <a:ext cx="1010570" cy="995195"/>
            <a:chOff x="1046493" y="3289182"/>
            <a:chExt cx="1180769" cy="1162805"/>
          </a:xfrm>
        </p:grpSpPr>
        <p:sp>
          <p:nvSpPr>
            <p:cNvPr id="20" name="Rectangle 19">
              <a:extLst>
                <a:ext uri="{FF2B5EF4-FFF2-40B4-BE49-F238E27FC236}">
                  <a16:creationId xmlns:a16="http://schemas.microsoft.com/office/drawing/2014/main" id="{BAE9AC6C-C37C-726E-4E6E-BE67DB102842}"/>
                </a:ext>
              </a:extLst>
            </p:cNvPr>
            <p:cNvSpPr/>
            <p:nvPr/>
          </p:nvSpPr>
          <p:spPr>
            <a:xfrm>
              <a:off x="1046493" y="3289182"/>
              <a:ext cx="1180769" cy="1152358"/>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latin typeface="Candara" panose="020E0502030303020204" pitchFamily="34" charset="0"/>
                </a:rPr>
                <a:t>Camera</a:t>
              </a:r>
            </a:p>
          </p:txBody>
        </p:sp>
        <p:pic>
          <p:nvPicPr>
            <p:cNvPr id="24" name="Graphic 23" descr="Camera with solid fill">
              <a:extLst>
                <a:ext uri="{FF2B5EF4-FFF2-40B4-BE49-F238E27FC236}">
                  <a16:creationId xmlns:a16="http://schemas.microsoft.com/office/drawing/2014/main" id="{8D4EB4DD-B31D-84AA-46E6-FF84763358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9677" y="3537587"/>
              <a:ext cx="914400" cy="914400"/>
            </a:xfrm>
            <a:prstGeom prst="rect">
              <a:avLst/>
            </a:prstGeom>
          </p:spPr>
        </p:pic>
      </p:grpSp>
      <p:grpSp>
        <p:nvGrpSpPr>
          <p:cNvPr id="41" name="Group 40">
            <a:extLst>
              <a:ext uri="{FF2B5EF4-FFF2-40B4-BE49-F238E27FC236}">
                <a16:creationId xmlns:a16="http://schemas.microsoft.com/office/drawing/2014/main" id="{F7864ACB-493D-185E-7D15-751EF1E225CD}"/>
              </a:ext>
            </a:extLst>
          </p:cNvPr>
          <p:cNvGrpSpPr/>
          <p:nvPr/>
        </p:nvGrpSpPr>
        <p:grpSpPr>
          <a:xfrm>
            <a:off x="6350690" y="1745593"/>
            <a:ext cx="1471477" cy="1436071"/>
            <a:chOff x="6499020" y="2014620"/>
            <a:chExt cx="1180769" cy="1152358"/>
          </a:xfrm>
        </p:grpSpPr>
        <p:sp>
          <p:nvSpPr>
            <p:cNvPr id="4" name="Rectangle 3">
              <a:extLst>
                <a:ext uri="{FF2B5EF4-FFF2-40B4-BE49-F238E27FC236}">
                  <a16:creationId xmlns:a16="http://schemas.microsoft.com/office/drawing/2014/main" id="{2F5C3D4F-0534-2018-738B-B4ADF2AB53A1}"/>
                </a:ext>
              </a:extLst>
            </p:cNvPr>
            <p:cNvSpPr/>
            <p:nvPr/>
          </p:nvSpPr>
          <p:spPr>
            <a:xfrm>
              <a:off x="6499020" y="2014620"/>
              <a:ext cx="1180769" cy="1152358"/>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latin typeface="Candara" panose="020E0502030303020204" pitchFamily="34" charset="0"/>
                </a:rPr>
                <a:t>Database</a:t>
              </a:r>
            </a:p>
          </p:txBody>
        </p:sp>
        <p:pic>
          <p:nvPicPr>
            <p:cNvPr id="14" name="Graphic 13" descr="Database with solid fill">
              <a:extLst>
                <a:ext uri="{FF2B5EF4-FFF2-40B4-BE49-F238E27FC236}">
                  <a16:creationId xmlns:a16="http://schemas.microsoft.com/office/drawing/2014/main" id="{CCE02F08-7632-FAED-9D00-F7C91B3FB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2204" y="2273775"/>
              <a:ext cx="893203" cy="893203"/>
            </a:xfrm>
            <a:prstGeom prst="rect">
              <a:avLst/>
            </a:prstGeom>
          </p:spPr>
        </p:pic>
      </p:grpSp>
      <p:cxnSp>
        <p:nvCxnSpPr>
          <p:cNvPr id="30" name="Straight Arrow Connector 29">
            <a:extLst>
              <a:ext uri="{FF2B5EF4-FFF2-40B4-BE49-F238E27FC236}">
                <a16:creationId xmlns:a16="http://schemas.microsoft.com/office/drawing/2014/main" id="{186600F3-1482-760C-17D6-87D00EB6483A}"/>
              </a:ext>
            </a:extLst>
          </p:cNvPr>
          <p:cNvCxnSpPr>
            <a:cxnSpLocks/>
          </p:cNvCxnSpPr>
          <p:nvPr/>
        </p:nvCxnSpPr>
        <p:spPr>
          <a:xfrm>
            <a:off x="1931395" y="4347923"/>
            <a:ext cx="3940680" cy="0"/>
          </a:xfrm>
          <a:prstGeom prst="straightConnector1">
            <a:avLst/>
          </a:prstGeom>
          <a:ln w="38100">
            <a:solidFill>
              <a:schemeClr val="bg2"/>
            </a:solidFill>
            <a:tailEnd type="triangle"/>
          </a:ln>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56B87AAC-3827-11DC-58E9-8F92257E5B67}"/>
              </a:ext>
            </a:extLst>
          </p:cNvPr>
          <p:cNvSpPr txBox="1"/>
          <p:nvPr/>
        </p:nvSpPr>
        <p:spPr>
          <a:xfrm>
            <a:off x="3333134" y="4019097"/>
            <a:ext cx="2373216" cy="338554"/>
          </a:xfrm>
          <a:prstGeom prst="rect">
            <a:avLst/>
          </a:prstGeom>
          <a:noFill/>
        </p:spPr>
        <p:txBody>
          <a:bodyPr wrap="square" rtlCol="0">
            <a:spAutoFit/>
          </a:bodyPr>
          <a:lstStyle/>
          <a:p>
            <a:pPr algn="ctr"/>
            <a:r>
              <a:rPr lang="en-US" sz="1600" dirty="0">
                <a:latin typeface="Candara" panose="020E0502030303020204" pitchFamily="34" charset="0"/>
              </a:rPr>
              <a:t>Stream of images</a:t>
            </a:r>
          </a:p>
        </p:txBody>
      </p:sp>
      <p:cxnSp>
        <p:nvCxnSpPr>
          <p:cNvPr id="32" name="Straight Arrow Connector 31">
            <a:extLst>
              <a:ext uri="{FF2B5EF4-FFF2-40B4-BE49-F238E27FC236}">
                <a16:creationId xmlns:a16="http://schemas.microsoft.com/office/drawing/2014/main" id="{CEF2448B-273A-B94D-4C57-206F7451D546}"/>
              </a:ext>
            </a:extLst>
          </p:cNvPr>
          <p:cNvCxnSpPr>
            <a:cxnSpLocks/>
          </p:cNvCxnSpPr>
          <p:nvPr/>
        </p:nvCxnSpPr>
        <p:spPr>
          <a:xfrm flipV="1">
            <a:off x="2004287" y="2007353"/>
            <a:ext cx="4191825" cy="2095"/>
          </a:xfrm>
          <a:prstGeom prst="straightConnector1">
            <a:avLst/>
          </a:prstGeom>
          <a:ln w="38100">
            <a:solidFill>
              <a:schemeClr val="bg2"/>
            </a:solidFill>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7C114A0F-38D1-C22B-04EB-C498F460E85B}"/>
              </a:ext>
            </a:extLst>
          </p:cNvPr>
          <p:cNvSpPr txBox="1"/>
          <p:nvPr/>
        </p:nvSpPr>
        <p:spPr>
          <a:xfrm>
            <a:off x="3333134" y="1670894"/>
            <a:ext cx="2373217" cy="338554"/>
          </a:xfrm>
          <a:prstGeom prst="rect">
            <a:avLst/>
          </a:prstGeom>
          <a:noFill/>
        </p:spPr>
        <p:txBody>
          <a:bodyPr wrap="square" rtlCol="0">
            <a:spAutoFit/>
          </a:bodyPr>
          <a:lstStyle/>
          <a:p>
            <a:pPr algn="ctr"/>
            <a:r>
              <a:rPr lang="en-US" sz="1600" dirty="0">
                <a:latin typeface="Candara" panose="020E0502030303020204" pitchFamily="34" charset="0"/>
              </a:rPr>
              <a:t>Name, email, etc.</a:t>
            </a:r>
          </a:p>
        </p:txBody>
      </p:sp>
      <p:cxnSp>
        <p:nvCxnSpPr>
          <p:cNvPr id="34" name="Straight Arrow Connector 33">
            <a:extLst>
              <a:ext uri="{FF2B5EF4-FFF2-40B4-BE49-F238E27FC236}">
                <a16:creationId xmlns:a16="http://schemas.microsoft.com/office/drawing/2014/main" id="{9922100A-EA92-C56E-0175-0C87EC0E7BD0}"/>
              </a:ext>
            </a:extLst>
          </p:cNvPr>
          <p:cNvCxnSpPr>
            <a:cxnSpLocks/>
          </p:cNvCxnSpPr>
          <p:nvPr/>
        </p:nvCxnSpPr>
        <p:spPr>
          <a:xfrm>
            <a:off x="2014382" y="2427176"/>
            <a:ext cx="4181730" cy="0"/>
          </a:xfrm>
          <a:prstGeom prst="straightConnector1">
            <a:avLst/>
          </a:prstGeom>
          <a:ln w="38100">
            <a:solidFill>
              <a:schemeClr val="bg2"/>
            </a:solidFill>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90100A88-A734-BE7D-999C-6EECBAB23BC2}"/>
              </a:ext>
            </a:extLst>
          </p:cNvPr>
          <p:cNvSpPr txBox="1"/>
          <p:nvPr/>
        </p:nvSpPr>
        <p:spPr>
          <a:xfrm>
            <a:off x="3333134" y="2107653"/>
            <a:ext cx="2373217" cy="338554"/>
          </a:xfrm>
          <a:prstGeom prst="rect">
            <a:avLst/>
          </a:prstGeom>
          <a:noFill/>
        </p:spPr>
        <p:txBody>
          <a:bodyPr wrap="square" rtlCol="0">
            <a:spAutoFit/>
          </a:bodyPr>
          <a:lstStyle/>
          <a:p>
            <a:pPr algn="ctr"/>
            <a:r>
              <a:rPr lang="en-US" sz="1600" dirty="0">
                <a:latin typeface="Candara" panose="020E0502030303020204" pitchFamily="34" charset="0"/>
              </a:rPr>
              <a:t>Time records</a:t>
            </a:r>
          </a:p>
        </p:txBody>
      </p:sp>
      <p:sp>
        <p:nvSpPr>
          <p:cNvPr id="43" name="Rectangle 42">
            <a:extLst>
              <a:ext uri="{FF2B5EF4-FFF2-40B4-BE49-F238E27FC236}">
                <a16:creationId xmlns:a16="http://schemas.microsoft.com/office/drawing/2014/main" id="{6CB41EC5-361F-B841-9C82-CD6CA7582C47}"/>
              </a:ext>
            </a:extLst>
          </p:cNvPr>
          <p:cNvSpPr/>
          <p:nvPr/>
        </p:nvSpPr>
        <p:spPr>
          <a:xfrm>
            <a:off x="1931395" y="2889134"/>
            <a:ext cx="1064582" cy="1038966"/>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andara" panose="020E0502030303020204" pitchFamily="34" charset="0"/>
              </a:rPr>
              <a:t>Human Avatar Display</a:t>
            </a:r>
          </a:p>
        </p:txBody>
      </p:sp>
      <p:cxnSp>
        <p:nvCxnSpPr>
          <p:cNvPr id="47" name="Straight Arrow Connector 46">
            <a:extLst>
              <a:ext uri="{FF2B5EF4-FFF2-40B4-BE49-F238E27FC236}">
                <a16:creationId xmlns:a16="http://schemas.microsoft.com/office/drawing/2014/main" id="{A9F14B3E-9B02-36FB-7282-48FF6B4AD5FB}"/>
              </a:ext>
            </a:extLst>
          </p:cNvPr>
          <p:cNvCxnSpPr>
            <a:cxnSpLocks/>
          </p:cNvCxnSpPr>
          <p:nvPr/>
        </p:nvCxnSpPr>
        <p:spPr>
          <a:xfrm flipH="1">
            <a:off x="3143508" y="3792940"/>
            <a:ext cx="2728567" cy="0"/>
          </a:xfrm>
          <a:prstGeom prst="straightConnector1">
            <a:avLst/>
          </a:prstGeom>
          <a:ln w="38100">
            <a:solidFill>
              <a:schemeClr val="bg2"/>
            </a:solidFill>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705A80B6-45A2-D036-DAD8-8D5F368DC310}"/>
              </a:ext>
            </a:extLst>
          </p:cNvPr>
          <p:cNvSpPr txBox="1"/>
          <p:nvPr/>
        </p:nvSpPr>
        <p:spPr>
          <a:xfrm>
            <a:off x="3333133" y="3475086"/>
            <a:ext cx="2373217" cy="338554"/>
          </a:xfrm>
          <a:prstGeom prst="rect">
            <a:avLst/>
          </a:prstGeom>
          <a:noFill/>
        </p:spPr>
        <p:txBody>
          <a:bodyPr wrap="square" rtlCol="0">
            <a:spAutoFit/>
          </a:bodyPr>
          <a:lstStyle/>
          <a:p>
            <a:pPr algn="ctr"/>
            <a:r>
              <a:rPr lang="en-US" sz="1600" dirty="0">
                <a:latin typeface="Candara" panose="020E0502030303020204" pitchFamily="34" charset="0"/>
              </a:rPr>
              <a:t>Stream of Joint rotations</a:t>
            </a:r>
          </a:p>
        </p:txBody>
      </p:sp>
      <p:sp>
        <p:nvSpPr>
          <p:cNvPr id="57" name="TextBox 56">
            <a:extLst>
              <a:ext uri="{FF2B5EF4-FFF2-40B4-BE49-F238E27FC236}">
                <a16:creationId xmlns:a16="http://schemas.microsoft.com/office/drawing/2014/main" id="{50E9B1F6-477B-BBED-F791-5408396D0698}"/>
              </a:ext>
            </a:extLst>
          </p:cNvPr>
          <p:cNvSpPr txBox="1"/>
          <p:nvPr/>
        </p:nvSpPr>
        <p:spPr>
          <a:xfrm>
            <a:off x="3333134" y="2780695"/>
            <a:ext cx="2373217" cy="338554"/>
          </a:xfrm>
          <a:prstGeom prst="rect">
            <a:avLst/>
          </a:prstGeom>
          <a:noFill/>
        </p:spPr>
        <p:txBody>
          <a:bodyPr wrap="square" rtlCol="0">
            <a:spAutoFit/>
          </a:bodyPr>
          <a:lstStyle/>
          <a:p>
            <a:pPr algn="ctr"/>
            <a:r>
              <a:rPr lang="en-US" sz="1600" dirty="0">
                <a:latin typeface="Candara" panose="020E0502030303020204" pitchFamily="34" charset="0"/>
              </a:rPr>
              <a:t>Performance score</a:t>
            </a:r>
          </a:p>
        </p:txBody>
      </p:sp>
      <p:cxnSp>
        <p:nvCxnSpPr>
          <p:cNvPr id="59" name="Straight Arrow Connector 58">
            <a:extLst>
              <a:ext uri="{FF2B5EF4-FFF2-40B4-BE49-F238E27FC236}">
                <a16:creationId xmlns:a16="http://schemas.microsoft.com/office/drawing/2014/main" id="{B289C90E-F060-0779-8F11-61842B0868FF}"/>
              </a:ext>
            </a:extLst>
          </p:cNvPr>
          <p:cNvCxnSpPr>
            <a:cxnSpLocks/>
          </p:cNvCxnSpPr>
          <p:nvPr/>
        </p:nvCxnSpPr>
        <p:spPr>
          <a:xfrm>
            <a:off x="3143508" y="3119249"/>
            <a:ext cx="3052604" cy="0"/>
          </a:xfrm>
          <a:prstGeom prst="straightConnector1">
            <a:avLst/>
          </a:prstGeom>
          <a:ln w="38100">
            <a:solidFill>
              <a:schemeClr val="bg2"/>
            </a:solidFill>
            <a:tailEnd type="triangle"/>
          </a:ln>
        </p:spPr>
        <p:style>
          <a:lnRef idx="1">
            <a:schemeClr val="accent2"/>
          </a:lnRef>
          <a:fillRef idx="0">
            <a:schemeClr val="accent2"/>
          </a:fillRef>
          <a:effectRef idx="0">
            <a:schemeClr val="accent2"/>
          </a:effectRef>
          <a:fontRef idx="minor">
            <a:schemeClr val="tx1"/>
          </a:fontRef>
        </p:style>
      </p:cxnSp>
      <p:grpSp>
        <p:nvGrpSpPr>
          <p:cNvPr id="85" name="Group 84">
            <a:extLst>
              <a:ext uri="{FF2B5EF4-FFF2-40B4-BE49-F238E27FC236}">
                <a16:creationId xmlns:a16="http://schemas.microsoft.com/office/drawing/2014/main" id="{FF1019F7-DF86-E6AF-6818-8175D51999DD}"/>
              </a:ext>
            </a:extLst>
          </p:cNvPr>
          <p:cNvGrpSpPr/>
          <p:nvPr/>
        </p:nvGrpSpPr>
        <p:grpSpPr>
          <a:xfrm>
            <a:off x="6019929" y="3397855"/>
            <a:ext cx="2132998" cy="1098316"/>
            <a:chOff x="6496229" y="3385040"/>
            <a:chExt cx="2132998" cy="1098316"/>
          </a:xfrm>
        </p:grpSpPr>
        <p:sp>
          <p:nvSpPr>
            <p:cNvPr id="8" name="Rectangle 7">
              <a:extLst>
                <a:ext uri="{FF2B5EF4-FFF2-40B4-BE49-F238E27FC236}">
                  <a16:creationId xmlns:a16="http://schemas.microsoft.com/office/drawing/2014/main" id="{C6741132-3202-F9E8-D171-38EAC597F9FA}"/>
                </a:ext>
              </a:extLst>
            </p:cNvPr>
            <p:cNvSpPr/>
            <p:nvPr/>
          </p:nvSpPr>
          <p:spPr>
            <a:xfrm>
              <a:off x="6496229" y="3385040"/>
              <a:ext cx="1153982" cy="1098316"/>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andara" panose="020E0502030303020204" pitchFamily="34" charset="0"/>
                </a:rPr>
                <a:t>Human </a:t>
              </a:r>
            </a:p>
            <a:p>
              <a:pPr algn="ctr"/>
              <a:r>
                <a:rPr lang="en-US" sz="1800" dirty="0">
                  <a:latin typeface="Candara" panose="020E0502030303020204" pitchFamily="34" charset="0"/>
                </a:rPr>
                <a:t>Avatar</a:t>
              </a:r>
            </a:p>
            <a:p>
              <a:pPr algn="ctr"/>
              <a:r>
                <a:rPr lang="en-US" sz="1800" dirty="0">
                  <a:latin typeface="Candara" panose="020E0502030303020204" pitchFamily="34" charset="0"/>
                </a:rPr>
                <a:t>Processor</a:t>
              </a:r>
            </a:p>
          </p:txBody>
        </p:sp>
        <p:sp>
          <p:nvSpPr>
            <p:cNvPr id="84" name="Rectangle 83">
              <a:extLst>
                <a:ext uri="{FF2B5EF4-FFF2-40B4-BE49-F238E27FC236}">
                  <a16:creationId xmlns:a16="http://schemas.microsoft.com/office/drawing/2014/main" id="{B5E666EE-D8EE-5D74-596F-83612F721423}"/>
                </a:ext>
              </a:extLst>
            </p:cNvPr>
            <p:cNvSpPr/>
            <p:nvPr/>
          </p:nvSpPr>
          <p:spPr>
            <a:xfrm>
              <a:off x="7629776" y="3385040"/>
              <a:ext cx="999451" cy="1098316"/>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Candara" panose="020E0502030303020204" pitchFamily="34" charset="0"/>
                </a:rPr>
                <a:t>Support of CHL*</a:t>
              </a:r>
            </a:p>
            <a:p>
              <a:endParaRPr lang="en-US" sz="1200" dirty="0">
                <a:solidFill>
                  <a:schemeClr val="bg1"/>
                </a:solidFill>
                <a:latin typeface="Candara" panose="020E0502030303020204" pitchFamily="34" charset="0"/>
              </a:endParaRPr>
            </a:p>
            <a:p>
              <a:r>
                <a:rPr lang="en-US" sz="1200" dirty="0">
                  <a:solidFill>
                    <a:schemeClr val="bg1"/>
                  </a:solidFill>
                  <a:latin typeface="Candara" panose="020E0502030303020204" pitchFamily="34" charset="0"/>
                </a:rPr>
                <a:t>Uses Google Blaze Pose</a:t>
              </a:r>
            </a:p>
          </p:txBody>
        </p:sp>
      </p:grpSp>
      <p:sp>
        <p:nvSpPr>
          <p:cNvPr id="101" name="Google Shape;64;p14">
            <a:extLst>
              <a:ext uri="{FF2B5EF4-FFF2-40B4-BE49-F238E27FC236}">
                <a16:creationId xmlns:a16="http://schemas.microsoft.com/office/drawing/2014/main" id="{C0CFEF2E-2609-A973-6B80-661A0A799FA1}"/>
              </a:ext>
            </a:extLst>
          </p:cNvPr>
          <p:cNvSpPr txBox="1">
            <a:spLocks/>
          </p:cNvSpPr>
          <p:nvPr/>
        </p:nvSpPr>
        <p:spPr>
          <a:xfrm>
            <a:off x="-42566" y="4821650"/>
            <a:ext cx="8418832" cy="4338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1200" dirty="0">
                <a:solidFill>
                  <a:schemeClr val="bg1">
                    <a:lumMod val="50000"/>
                  </a:schemeClr>
                </a:solidFill>
              </a:rPr>
              <a:t>*Cyber Human Lab – part of the Institute for Manufacturing of the University Of Cambridge</a:t>
            </a:r>
          </a:p>
        </p:txBody>
      </p:sp>
    </p:spTree>
    <p:extLst>
      <p:ext uri="{BB962C8B-B14F-4D97-AF65-F5344CB8AC3E}">
        <p14:creationId xmlns:p14="http://schemas.microsoft.com/office/powerpoint/2010/main" val="5653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31" grpId="0"/>
      <p:bldP spid="33" grpId="0"/>
      <p:bldP spid="35" grpId="0"/>
      <p:bldP spid="43" grpId="0" animBg="1"/>
      <p:bldP spid="50"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User </a:t>
            </a:r>
            <a:r>
              <a:rPr lang="de" sz="1600" dirty="0" err="1"/>
              <a:t>study</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14</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8418832"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16 participants tested MPALS, 8 were observed</a:t>
            </a:r>
          </a:p>
        </p:txBody>
      </p:sp>
      <p:sp>
        <p:nvSpPr>
          <p:cNvPr id="4" name="Text Placeholder 3">
            <a:extLst>
              <a:ext uri="{FF2B5EF4-FFF2-40B4-BE49-F238E27FC236}">
                <a16:creationId xmlns:a16="http://schemas.microsoft.com/office/drawing/2014/main" id="{D537AB83-1195-61F9-D07F-AA62ABD68BA5}"/>
              </a:ext>
            </a:extLst>
          </p:cNvPr>
          <p:cNvSpPr>
            <a:spLocks noGrp="1"/>
          </p:cNvSpPr>
          <p:nvPr>
            <p:ph type="body" idx="1"/>
          </p:nvPr>
        </p:nvSpPr>
        <p:spPr>
          <a:xfrm>
            <a:off x="311700" y="847674"/>
            <a:ext cx="8520600" cy="4116212"/>
          </a:xfrm>
        </p:spPr>
        <p:txBody>
          <a:bodyPr>
            <a:normAutofit/>
          </a:bodyPr>
          <a:lstStyle/>
          <a:p>
            <a:pPr>
              <a:buFont typeface="Arial" panose="020B0604020202020204" pitchFamily="34" charset="0"/>
              <a:buChar char="•"/>
            </a:pPr>
            <a:r>
              <a:rPr lang="en-US" dirty="0"/>
              <a:t>The </a:t>
            </a:r>
            <a:r>
              <a:rPr lang="en-US" b="1" dirty="0"/>
              <a:t>Time spent </a:t>
            </a:r>
            <a:r>
              <a:rPr lang="en-US" dirty="0"/>
              <a:t>on the following activities was tracked:</a:t>
            </a:r>
          </a:p>
          <a:p>
            <a:pPr lvl="1">
              <a:buFont typeface="Arial" panose="020B0604020202020204" pitchFamily="34" charset="0"/>
              <a:buChar char="•"/>
            </a:pPr>
            <a:r>
              <a:rPr lang="en-US" dirty="0"/>
              <a:t>Pose selection: selecting the pose</a:t>
            </a:r>
          </a:p>
          <a:p>
            <a:pPr lvl="1">
              <a:buFont typeface="Arial" panose="020B0604020202020204" pitchFamily="34" charset="0"/>
              <a:buChar char="•"/>
            </a:pPr>
            <a:r>
              <a:rPr lang="en-US" dirty="0"/>
              <a:t>Pre teaching: after the pose is selected, before the training starts</a:t>
            </a:r>
          </a:p>
          <a:p>
            <a:pPr lvl="1">
              <a:buFont typeface="Arial" panose="020B0604020202020204" pitchFamily="34" charset="0"/>
              <a:buChar char="•"/>
            </a:pPr>
            <a:r>
              <a:rPr lang="en-US" dirty="0"/>
              <a:t>Training: the participant moves</a:t>
            </a:r>
          </a:p>
          <a:p>
            <a:pPr lvl="1">
              <a:buFont typeface="Arial" panose="020B0604020202020204" pitchFamily="34" charset="0"/>
              <a:buChar char="•"/>
            </a:pPr>
            <a:r>
              <a:rPr lang="en-US" dirty="0"/>
              <a:t>Analysis: the participant reviews the movement</a:t>
            </a:r>
          </a:p>
          <a:p>
            <a:pPr marL="584200" lvl="1" indent="0">
              <a:buNone/>
            </a:pPr>
            <a:endParaRPr lang="en-US" dirty="0"/>
          </a:p>
          <a:p>
            <a:pPr>
              <a:buFont typeface="Arial" panose="020B0604020202020204" pitchFamily="34" charset="0"/>
              <a:buChar char="•"/>
            </a:pPr>
            <a:r>
              <a:rPr lang="en-US" dirty="0"/>
              <a:t>The </a:t>
            </a:r>
            <a:r>
              <a:rPr lang="en-US" b="1" dirty="0"/>
              <a:t>performance</a:t>
            </a:r>
            <a:r>
              <a:rPr lang="en-US" dirty="0"/>
              <a:t> of the participants doing the pose was tracked and stored every 0.2 seconds</a:t>
            </a:r>
          </a:p>
          <a:p>
            <a:pPr lvl="1">
              <a:buFont typeface="Arial" panose="020B0604020202020204" pitchFamily="34" charset="0"/>
              <a:buChar char="•"/>
            </a:pPr>
            <a:r>
              <a:rPr lang="en-US" dirty="0"/>
              <a:t>Performance score is computed from the </a:t>
            </a:r>
            <a:r>
              <a:rPr lang="en-US" b="1" dirty="0"/>
              <a:t>joint rotation difference</a:t>
            </a:r>
          </a:p>
          <a:p>
            <a:pPr marL="584200" lvl="1" indent="0">
              <a:buNone/>
            </a:pPr>
            <a:endParaRPr lang="en-US" dirty="0"/>
          </a:p>
          <a:p>
            <a:pPr>
              <a:buFont typeface="Arial" panose="020B0604020202020204" pitchFamily="34" charset="0"/>
              <a:buChar char="•"/>
            </a:pPr>
            <a:r>
              <a:rPr lang="en-US" dirty="0"/>
              <a:t>The participants answered two questionnaires afterwards</a:t>
            </a:r>
          </a:p>
          <a:p>
            <a:pPr lvl="1">
              <a:buFont typeface="Arial" panose="020B0604020202020204" pitchFamily="34" charset="0"/>
              <a:buChar char="•"/>
            </a:pPr>
            <a:r>
              <a:rPr lang="en-US" dirty="0"/>
              <a:t>Raw TLX: Analyses the </a:t>
            </a:r>
            <a:r>
              <a:rPr lang="en-US" b="1" dirty="0"/>
              <a:t>effort</a:t>
            </a:r>
            <a:r>
              <a:rPr lang="en-US" dirty="0"/>
              <a:t> of using the tool </a:t>
            </a:r>
            <a:r>
              <a:rPr lang="en-US" dirty="0">
                <a:solidFill>
                  <a:schemeClr val="tx2">
                    <a:lumMod val="50000"/>
                  </a:schemeClr>
                </a:solidFill>
              </a:rPr>
              <a:t>[4]</a:t>
            </a:r>
          </a:p>
          <a:p>
            <a:pPr lvl="1">
              <a:buFont typeface="Arial" panose="020B0604020202020204" pitchFamily="34" charset="0"/>
              <a:buChar char="•"/>
            </a:pPr>
            <a:r>
              <a:rPr lang="en-US" dirty="0"/>
              <a:t>UE-SF: Analyzes how </a:t>
            </a:r>
            <a:r>
              <a:rPr lang="en-US" b="1" dirty="0"/>
              <a:t>engaged</a:t>
            </a:r>
            <a:r>
              <a:rPr lang="en-US" dirty="0"/>
              <a:t> the users were using the tool </a:t>
            </a:r>
            <a:r>
              <a:rPr lang="en-US" dirty="0">
                <a:solidFill>
                  <a:schemeClr val="tx2">
                    <a:lumMod val="50000"/>
                  </a:schemeClr>
                </a:solidFill>
              </a:rPr>
              <a:t>[5]</a:t>
            </a:r>
          </a:p>
        </p:txBody>
      </p:sp>
    </p:spTree>
    <p:extLst>
      <p:ext uri="{BB962C8B-B14F-4D97-AF65-F5344CB8AC3E}">
        <p14:creationId xmlns:p14="http://schemas.microsoft.com/office/powerpoint/2010/main" val="90775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User </a:t>
            </a:r>
            <a:r>
              <a:rPr lang="de" sz="1600" dirty="0" err="1"/>
              <a:t>study</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15</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8418832"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Much was learned from simply observing learners</a:t>
            </a:r>
          </a:p>
        </p:txBody>
      </p:sp>
      <p:sp>
        <p:nvSpPr>
          <p:cNvPr id="4" name="Text Placeholder 3">
            <a:extLst>
              <a:ext uri="{FF2B5EF4-FFF2-40B4-BE49-F238E27FC236}">
                <a16:creationId xmlns:a16="http://schemas.microsoft.com/office/drawing/2014/main" id="{D537AB83-1195-61F9-D07F-AA62ABD68BA5}"/>
              </a:ext>
            </a:extLst>
          </p:cNvPr>
          <p:cNvSpPr>
            <a:spLocks noGrp="1"/>
          </p:cNvSpPr>
          <p:nvPr>
            <p:ph type="body" idx="1"/>
          </p:nvPr>
        </p:nvSpPr>
        <p:spPr>
          <a:xfrm>
            <a:off x="311700" y="847674"/>
            <a:ext cx="8520600" cy="4061210"/>
          </a:xfrm>
        </p:spPr>
        <p:txBody>
          <a:bodyPr>
            <a:normAutofit/>
          </a:bodyPr>
          <a:lstStyle/>
          <a:p>
            <a:pPr>
              <a:buFont typeface="Arial" panose="020B0604020202020204" pitchFamily="34" charset="0"/>
              <a:buChar char="•"/>
            </a:pPr>
            <a:r>
              <a:rPr lang="en-US" dirty="0"/>
              <a:t>The dialogs are read very quickly: participants usually just want to get to the activity as quickly as possible</a:t>
            </a:r>
          </a:p>
          <a:p>
            <a:pPr lvl="1">
              <a:buFont typeface="Arial" panose="020B0604020202020204" pitchFamily="34" charset="0"/>
              <a:buChar char="•"/>
            </a:pPr>
            <a:r>
              <a:rPr lang="en-US" i="1" dirty="0"/>
              <a:t>Possible improvement</a:t>
            </a:r>
            <a:r>
              <a:rPr lang="en-US" dirty="0"/>
              <a:t>: tutorial-like explanation. Gustavo asks the learner to do something, and the learner can only continue after action is successfully performed. </a:t>
            </a:r>
          </a:p>
          <a:p>
            <a:pPr>
              <a:buFont typeface="Arial" panose="020B0604020202020204" pitchFamily="34" charset="0"/>
              <a:buChar char="•"/>
            </a:pPr>
            <a:endParaRPr lang="en-US" dirty="0"/>
          </a:p>
          <a:p>
            <a:pPr>
              <a:buFont typeface="Arial" panose="020B0604020202020204" pitchFamily="34" charset="0"/>
              <a:buChar char="•"/>
            </a:pPr>
            <a:r>
              <a:rPr lang="en-US" dirty="0"/>
              <a:t>Key joint functionality is not used enough</a:t>
            </a:r>
          </a:p>
          <a:p>
            <a:pPr lvl="1">
              <a:buFont typeface="Arial" panose="020B0604020202020204" pitchFamily="34" charset="0"/>
              <a:buChar char="•"/>
            </a:pPr>
            <a:r>
              <a:rPr lang="en-US" dirty="0"/>
              <a:t>One one out of the eight participants used it</a:t>
            </a:r>
          </a:p>
          <a:p>
            <a:pPr lvl="1">
              <a:buFont typeface="Arial" panose="020B0604020202020204" pitchFamily="34" charset="0"/>
              <a:buChar char="•"/>
            </a:pPr>
            <a:r>
              <a:rPr lang="en-US" dirty="0"/>
              <a:t>Even after Gustavo points the user that It can help with focus</a:t>
            </a:r>
          </a:p>
          <a:p>
            <a:pPr lvl="1">
              <a:buFont typeface="Arial" panose="020B0604020202020204" pitchFamily="34" charset="0"/>
              <a:buChar char="•"/>
            </a:pPr>
            <a:r>
              <a:rPr lang="en-US" i="1" dirty="0"/>
              <a:t>Possible improvement</a:t>
            </a:r>
            <a:r>
              <a:rPr lang="en-US" dirty="0"/>
              <a:t>: tutorial-like explanation</a:t>
            </a:r>
          </a:p>
          <a:p>
            <a:pPr lvl="1">
              <a:buFont typeface="Arial" panose="020B0604020202020204" pitchFamily="34" charset="0"/>
              <a:buChar char="•"/>
            </a:pPr>
            <a:endParaRPr lang="en-US" dirty="0"/>
          </a:p>
          <a:p>
            <a:pPr>
              <a:buFont typeface="Arial" panose="020B0604020202020204" pitchFamily="34" charset="0"/>
              <a:buChar char="•"/>
            </a:pPr>
            <a:r>
              <a:rPr lang="en-US" dirty="0"/>
              <a:t>After finishing the pose, participants were somewhat lost</a:t>
            </a:r>
          </a:p>
          <a:p>
            <a:pPr lvl="1">
              <a:buFont typeface="Arial" panose="020B0604020202020204" pitchFamily="34" charset="0"/>
              <a:buChar char="•"/>
            </a:pPr>
            <a:r>
              <a:rPr lang="en-US" dirty="0"/>
              <a:t>Even if Gustavo explains how to continue</a:t>
            </a:r>
          </a:p>
          <a:p>
            <a:pPr lvl="1">
              <a:buFont typeface="Arial" panose="020B0604020202020204" pitchFamily="34" charset="0"/>
              <a:buChar char="•"/>
            </a:pPr>
            <a:r>
              <a:rPr lang="en-US" i="1" dirty="0"/>
              <a:t>Possible improvement</a:t>
            </a:r>
            <a:r>
              <a:rPr lang="en-US" dirty="0"/>
              <a:t>: animation after successfully finishing a pose</a:t>
            </a:r>
          </a:p>
        </p:txBody>
      </p:sp>
    </p:spTree>
    <p:extLst>
      <p:ext uri="{BB962C8B-B14F-4D97-AF65-F5344CB8AC3E}">
        <p14:creationId xmlns:p14="http://schemas.microsoft.com/office/powerpoint/2010/main" val="197488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41C26E6C-8004-4CA6-B6E8-438A1C901BA3}"/>
              </a:ext>
            </a:extLst>
          </p:cNvPr>
          <p:cNvCxnSpPr>
            <a:cxnSpLocks/>
          </p:cNvCxnSpPr>
          <p:nvPr/>
        </p:nvCxnSpPr>
        <p:spPr>
          <a:xfrm flipV="1">
            <a:off x="5531729" y="1891036"/>
            <a:ext cx="1708484" cy="7740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User </a:t>
            </a:r>
            <a:r>
              <a:rPr lang="de" sz="1600" dirty="0" err="1"/>
              <a:t>study</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16</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8418832" cy="5727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On average participants spent 5min 56s on MPALS</a:t>
            </a:r>
          </a:p>
        </p:txBody>
      </p:sp>
      <p:graphicFrame>
        <p:nvGraphicFramePr>
          <p:cNvPr id="3" name="Chart 2">
            <a:extLst>
              <a:ext uri="{FF2B5EF4-FFF2-40B4-BE49-F238E27FC236}">
                <a16:creationId xmlns:a16="http://schemas.microsoft.com/office/drawing/2014/main" id="{6AD9D0E0-2281-745C-0BE2-931C7F6D3FEC}"/>
              </a:ext>
            </a:extLst>
          </p:cNvPr>
          <p:cNvGraphicFramePr/>
          <p:nvPr>
            <p:extLst>
              <p:ext uri="{D42A27DB-BD31-4B8C-83A1-F6EECF244321}">
                <p14:modId xmlns:p14="http://schemas.microsoft.com/office/powerpoint/2010/main" val="2025701120"/>
              </p:ext>
            </p:extLst>
          </p:nvPr>
        </p:nvGraphicFramePr>
        <p:xfrm>
          <a:off x="522998" y="1143147"/>
          <a:ext cx="2416631" cy="33364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27547B9E-62EA-55C9-4FAB-E3937624334E}"/>
              </a:ext>
            </a:extLst>
          </p:cNvPr>
          <p:cNvGraphicFramePr/>
          <p:nvPr>
            <p:extLst>
              <p:ext uri="{D42A27DB-BD31-4B8C-83A1-F6EECF244321}">
                <p14:modId xmlns:p14="http://schemas.microsoft.com/office/powerpoint/2010/main" val="3483665741"/>
              </p:ext>
            </p:extLst>
          </p:nvPr>
        </p:nvGraphicFramePr>
        <p:xfrm>
          <a:off x="6204373" y="1131262"/>
          <a:ext cx="2416631" cy="3336442"/>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Arrow Connector 6">
            <a:extLst>
              <a:ext uri="{FF2B5EF4-FFF2-40B4-BE49-F238E27FC236}">
                <a16:creationId xmlns:a16="http://schemas.microsoft.com/office/drawing/2014/main" id="{D731CA48-9E5A-F858-C647-061F257742DC}"/>
              </a:ext>
            </a:extLst>
          </p:cNvPr>
          <p:cNvCxnSpPr>
            <a:cxnSpLocks/>
          </p:cNvCxnSpPr>
          <p:nvPr/>
        </p:nvCxnSpPr>
        <p:spPr>
          <a:xfrm flipH="1">
            <a:off x="2085475" y="1684421"/>
            <a:ext cx="1499936" cy="4613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67ED356D-FA0C-BBF7-D4A6-14D376FF8A74}"/>
              </a:ext>
            </a:extLst>
          </p:cNvPr>
          <p:cNvSpPr/>
          <p:nvPr/>
        </p:nvSpPr>
        <p:spPr>
          <a:xfrm>
            <a:off x="3093153" y="1245870"/>
            <a:ext cx="1345287" cy="952125"/>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The time distribution per activity follows expectations</a:t>
            </a:r>
          </a:p>
        </p:txBody>
      </p:sp>
      <p:cxnSp>
        <p:nvCxnSpPr>
          <p:cNvPr id="11" name="Straight Arrow Connector 10">
            <a:extLst>
              <a:ext uri="{FF2B5EF4-FFF2-40B4-BE49-F238E27FC236}">
                <a16:creationId xmlns:a16="http://schemas.microsoft.com/office/drawing/2014/main" id="{3309D9A6-E347-9FC3-CAA3-FDE556E0ECB6}"/>
              </a:ext>
            </a:extLst>
          </p:cNvPr>
          <p:cNvCxnSpPr>
            <a:cxnSpLocks/>
          </p:cNvCxnSpPr>
          <p:nvPr/>
        </p:nvCxnSpPr>
        <p:spPr>
          <a:xfrm flipV="1">
            <a:off x="5590674" y="2811368"/>
            <a:ext cx="1708484" cy="7740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FDB62B1-1031-EDFB-9F65-E6F02645E81E}"/>
              </a:ext>
            </a:extLst>
          </p:cNvPr>
          <p:cNvSpPr/>
          <p:nvPr/>
        </p:nvSpPr>
        <p:spPr>
          <a:xfrm>
            <a:off x="3850854" y="3478339"/>
            <a:ext cx="1977278" cy="1001250"/>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Many recommendations by Gustavo increase time spent on the first pose</a:t>
            </a:r>
          </a:p>
        </p:txBody>
      </p:sp>
      <p:sp>
        <p:nvSpPr>
          <p:cNvPr id="18" name="Rectangle 17">
            <a:extLst>
              <a:ext uri="{FF2B5EF4-FFF2-40B4-BE49-F238E27FC236}">
                <a16:creationId xmlns:a16="http://schemas.microsoft.com/office/drawing/2014/main" id="{AAE7B741-DAEE-90DD-67AC-313D9FF33A90}"/>
              </a:ext>
            </a:extLst>
          </p:cNvPr>
          <p:cNvSpPr/>
          <p:nvPr/>
        </p:nvSpPr>
        <p:spPr>
          <a:xfrm>
            <a:off x="4304509" y="2363525"/>
            <a:ext cx="1345287" cy="952125"/>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As the trainees get used to MPALS, they need less time</a:t>
            </a:r>
          </a:p>
        </p:txBody>
      </p:sp>
    </p:spTree>
    <p:extLst>
      <p:ext uri="{BB962C8B-B14F-4D97-AF65-F5344CB8AC3E}">
        <p14:creationId xmlns:p14="http://schemas.microsoft.com/office/powerpoint/2010/main" val="22889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8" grpId="0">
        <p:bldAsOne/>
      </p:bldGraphic>
      <p:bldP spid="4" grpId="0" animBg="1"/>
      <p:bldP spid="10"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User </a:t>
            </a:r>
            <a:r>
              <a:rPr lang="de" sz="1600" dirty="0" err="1"/>
              <a:t>study</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17</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8418832" cy="5727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We use the score to measure the learners’ performance</a:t>
            </a:r>
          </a:p>
        </p:txBody>
      </p:sp>
      <p:sp>
        <p:nvSpPr>
          <p:cNvPr id="4" name="Text Placeholder 3">
            <a:extLst>
              <a:ext uri="{FF2B5EF4-FFF2-40B4-BE49-F238E27FC236}">
                <a16:creationId xmlns:a16="http://schemas.microsoft.com/office/drawing/2014/main" id="{DB59300E-11E1-6D76-0406-DBAB19A0C0DA}"/>
              </a:ext>
            </a:extLst>
          </p:cNvPr>
          <p:cNvSpPr>
            <a:spLocks noGrp="1"/>
          </p:cNvSpPr>
          <p:nvPr>
            <p:ph type="body" idx="1"/>
          </p:nvPr>
        </p:nvSpPr>
        <p:spPr>
          <a:xfrm>
            <a:off x="311700" y="847674"/>
            <a:ext cx="8520600" cy="3909005"/>
          </a:xfrm>
        </p:spPr>
        <p:txBody>
          <a:bodyPr>
            <a:normAutofit/>
          </a:bodyPr>
          <a:lstStyle/>
          <a:p>
            <a:pPr>
              <a:buFont typeface="Arial" panose="020B0604020202020204" pitchFamily="34" charset="0"/>
              <a:buChar char="•"/>
            </a:pPr>
            <a:r>
              <a:rPr lang="en-US" dirty="0"/>
              <a:t>Successful attempt: </a:t>
            </a:r>
            <a:r>
              <a:rPr lang="en-US" b="1" dirty="0"/>
              <a:t>the learner reached a score larger than 0.95 for at least 20 frames</a:t>
            </a:r>
            <a:endParaRPr lang="en-US" dirty="0"/>
          </a:p>
          <a:p>
            <a:pPr>
              <a:buFont typeface="Arial" panose="020B0604020202020204" pitchFamily="34" charset="0"/>
              <a:buChar char="•"/>
            </a:pPr>
            <a:r>
              <a:rPr lang="en-US" dirty="0"/>
              <a:t>Out of 80 training attempts, 73 were successful</a:t>
            </a:r>
          </a:p>
          <a:p>
            <a:pPr>
              <a:buFont typeface="Arial" panose="020B0604020202020204" pitchFamily="34" charset="0"/>
              <a:buChar char="•"/>
            </a:pPr>
            <a:r>
              <a:rPr lang="en-US" dirty="0"/>
              <a:t>The 7 unsuccessful attempts, were not unique: the learner tried the same pose again before or after the unsuccessful attempt.</a:t>
            </a:r>
          </a:p>
          <a:p>
            <a:pPr>
              <a:buFont typeface="Arial" panose="020B0604020202020204" pitchFamily="34" charset="0"/>
              <a:buChar char="•"/>
            </a:pPr>
            <a:endParaRPr lang="en-US" dirty="0"/>
          </a:p>
          <a:p>
            <a:pPr marL="114300" indent="0">
              <a:buNone/>
            </a:pPr>
            <a:r>
              <a:rPr lang="en-US" b="1" dirty="0"/>
              <a:t>Conclusion:</a:t>
            </a:r>
          </a:p>
          <a:p>
            <a:pPr>
              <a:buFont typeface="Arial" panose="020B0604020202020204" pitchFamily="34" charset="0"/>
              <a:buChar char="•"/>
            </a:pPr>
            <a:r>
              <a:rPr lang="en-US" dirty="0"/>
              <a:t>The feedback was successful in pointing the learner to an attempt that did not work</a:t>
            </a:r>
          </a:p>
          <a:p>
            <a:pPr lvl="1">
              <a:buFont typeface="Arial" panose="020B0604020202020204" pitchFamily="34" charset="0"/>
              <a:buChar char="•"/>
            </a:pPr>
            <a:r>
              <a:rPr lang="en-US" dirty="0"/>
              <a:t>Important note: doing a successful training attempt is not a condition to continue. But users choose to continue only after the attempt is successful</a:t>
            </a:r>
          </a:p>
        </p:txBody>
      </p:sp>
    </p:spTree>
    <p:extLst>
      <p:ext uri="{BB962C8B-B14F-4D97-AF65-F5344CB8AC3E}">
        <p14:creationId xmlns:p14="http://schemas.microsoft.com/office/powerpoint/2010/main" val="271273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User </a:t>
            </a:r>
            <a:r>
              <a:rPr lang="de" sz="1600" dirty="0" err="1"/>
              <a:t>study</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18</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8418832"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Raw-TLX: The tool was perceived as easy to use</a:t>
            </a:r>
          </a:p>
        </p:txBody>
      </p:sp>
      <p:graphicFrame>
        <p:nvGraphicFramePr>
          <p:cNvPr id="3" name="Chart 2">
            <a:extLst>
              <a:ext uri="{FF2B5EF4-FFF2-40B4-BE49-F238E27FC236}">
                <a16:creationId xmlns:a16="http://schemas.microsoft.com/office/drawing/2014/main" id="{BB4F7E72-F272-4C92-1F07-E1C2FF2FE30A}"/>
              </a:ext>
            </a:extLst>
          </p:cNvPr>
          <p:cNvGraphicFramePr/>
          <p:nvPr>
            <p:extLst>
              <p:ext uri="{D42A27DB-BD31-4B8C-83A1-F6EECF244321}">
                <p14:modId xmlns:p14="http://schemas.microsoft.com/office/powerpoint/2010/main" val="384332689"/>
              </p:ext>
            </p:extLst>
          </p:nvPr>
        </p:nvGraphicFramePr>
        <p:xfrm>
          <a:off x="2252450" y="1055963"/>
          <a:ext cx="4639100" cy="351081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D824E6B-FA90-99AB-5308-604CC5B3543B}"/>
              </a:ext>
            </a:extLst>
          </p:cNvPr>
          <p:cNvSpPr txBox="1"/>
          <p:nvPr/>
        </p:nvSpPr>
        <p:spPr>
          <a:xfrm>
            <a:off x="3467413" y="2074066"/>
            <a:ext cx="1398140" cy="307777"/>
          </a:xfrm>
          <a:prstGeom prst="rect">
            <a:avLst/>
          </a:prstGeom>
          <a:noFill/>
        </p:spPr>
        <p:txBody>
          <a:bodyPr wrap="none" rtlCol="0">
            <a:spAutoFit/>
          </a:bodyPr>
          <a:lstStyle/>
          <a:p>
            <a:r>
              <a:rPr lang="en-US" dirty="0"/>
              <a:t>Average: 33.80</a:t>
            </a:r>
          </a:p>
        </p:txBody>
      </p:sp>
    </p:spTree>
    <p:extLst>
      <p:ext uri="{BB962C8B-B14F-4D97-AF65-F5344CB8AC3E}">
        <p14:creationId xmlns:p14="http://schemas.microsoft.com/office/powerpoint/2010/main" val="65631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User </a:t>
            </a:r>
            <a:r>
              <a:rPr lang="de" sz="1600" dirty="0" err="1"/>
              <a:t>study</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19</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8418832" cy="5727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UE-SF: The engagement was high, but could be higher</a:t>
            </a:r>
          </a:p>
        </p:txBody>
      </p:sp>
      <p:graphicFrame>
        <p:nvGraphicFramePr>
          <p:cNvPr id="4" name="Chart 3">
            <a:extLst>
              <a:ext uri="{FF2B5EF4-FFF2-40B4-BE49-F238E27FC236}">
                <a16:creationId xmlns:a16="http://schemas.microsoft.com/office/drawing/2014/main" id="{6C7DECFB-A1C7-785E-E3F7-FEF9318C758B}"/>
              </a:ext>
            </a:extLst>
          </p:cNvPr>
          <p:cNvGraphicFramePr/>
          <p:nvPr>
            <p:extLst>
              <p:ext uri="{D42A27DB-BD31-4B8C-83A1-F6EECF244321}">
                <p14:modId xmlns:p14="http://schemas.microsoft.com/office/powerpoint/2010/main" val="890706024"/>
              </p:ext>
            </p:extLst>
          </p:nvPr>
        </p:nvGraphicFramePr>
        <p:xfrm>
          <a:off x="2686492" y="1166256"/>
          <a:ext cx="3771016" cy="349696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76EB0E9-5133-BAA8-31CA-4EAEC7D5CBBF}"/>
              </a:ext>
            </a:extLst>
          </p:cNvPr>
          <p:cNvSpPr txBox="1"/>
          <p:nvPr/>
        </p:nvSpPr>
        <p:spPr>
          <a:xfrm>
            <a:off x="3792780" y="1430107"/>
            <a:ext cx="1558440" cy="307777"/>
          </a:xfrm>
          <a:prstGeom prst="rect">
            <a:avLst/>
          </a:prstGeom>
          <a:noFill/>
        </p:spPr>
        <p:txBody>
          <a:bodyPr wrap="none" rtlCol="0">
            <a:spAutoFit/>
          </a:bodyPr>
          <a:lstStyle/>
          <a:p>
            <a:r>
              <a:rPr lang="en-US" dirty="0"/>
              <a:t>Average: 63.80%</a:t>
            </a:r>
          </a:p>
        </p:txBody>
      </p:sp>
    </p:spTree>
    <p:extLst>
      <p:ext uri="{BB962C8B-B14F-4D97-AF65-F5344CB8AC3E}">
        <p14:creationId xmlns:p14="http://schemas.microsoft.com/office/powerpoint/2010/main" val="344823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600" dirty="0"/>
              <a:t>Contents</a:t>
            </a:r>
            <a:endParaRPr sz="1600" dirty="0"/>
          </a:p>
        </p:txBody>
      </p:sp>
      <p:sp>
        <p:nvSpPr>
          <p:cNvPr id="65" name="Google Shape;65;p14"/>
          <p:cNvSpPr txBox="1">
            <a:spLocks noGrp="1"/>
          </p:cNvSpPr>
          <p:nvPr>
            <p:ph type="body" idx="1"/>
          </p:nvPr>
        </p:nvSpPr>
        <p:spPr>
          <a:xfrm>
            <a:off x="311700" y="1033669"/>
            <a:ext cx="8520600" cy="334750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dirty="0"/>
              <a:t>Motivation</a:t>
            </a:r>
          </a:p>
          <a:p>
            <a:pPr>
              <a:buFont typeface="Arial" panose="020B0604020202020204" pitchFamily="34" charset="0"/>
              <a:buChar char="•"/>
            </a:pPr>
            <a:r>
              <a:rPr lang="en-US" dirty="0"/>
              <a:t>State of the art</a:t>
            </a:r>
          </a:p>
          <a:p>
            <a:pPr>
              <a:buFont typeface="Arial" panose="020B0604020202020204" pitchFamily="34" charset="0"/>
              <a:buChar char="•"/>
            </a:pPr>
            <a:r>
              <a:rPr lang="en-US" dirty="0"/>
              <a:t>Research gap</a:t>
            </a:r>
          </a:p>
          <a:p>
            <a:pPr>
              <a:buFont typeface="Arial" panose="020B0604020202020204" pitchFamily="34" charset="0"/>
              <a:buChar char="•"/>
            </a:pPr>
            <a:r>
              <a:rPr lang="en-US" dirty="0"/>
              <a:t>Solution overview</a:t>
            </a:r>
          </a:p>
          <a:p>
            <a:pPr>
              <a:buFont typeface="Arial" panose="020B0604020202020204" pitchFamily="34" charset="0"/>
              <a:buChar char="•"/>
            </a:pPr>
            <a:r>
              <a:rPr lang="en-US" dirty="0"/>
              <a:t>Implementation</a:t>
            </a:r>
          </a:p>
          <a:p>
            <a:pPr>
              <a:buFont typeface="Arial" panose="020B0604020202020204" pitchFamily="34" charset="0"/>
              <a:buChar char="•"/>
            </a:pPr>
            <a:r>
              <a:rPr lang="en-US" dirty="0"/>
              <a:t>User study</a:t>
            </a:r>
          </a:p>
          <a:p>
            <a:pPr>
              <a:buFont typeface="Arial" panose="020B0604020202020204" pitchFamily="34" charset="0"/>
              <a:buChar char="•"/>
            </a:pPr>
            <a:r>
              <a:rPr lang="en-US" dirty="0"/>
              <a:t>Conclusion</a:t>
            </a:r>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2</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7103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Much content, little time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err="1"/>
              <a:t>Conclusion</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20</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8418832"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We can answer the research question positively</a:t>
            </a:r>
          </a:p>
        </p:txBody>
      </p:sp>
      <p:sp>
        <p:nvSpPr>
          <p:cNvPr id="4" name="Text Placeholder 3">
            <a:extLst>
              <a:ext uri="{FF2B5EF4-FFF2-40B4-BE49-F238E27FC236}">
                <a16:creationId xmlns:a16="http://schemas.microsoft.com/office/drawing/2014/main" id="{D537AB83-1195-61F9-D07F-AA62ABD68BA5}"/>
              </a:ext>
            </a:extLst>
          </p:cNvPr>
          <p:cNvSpPr>
            <a:spLocks noGrp="1"/>
          </p:cNvSpPr>
          <p:nvPr>
            <p:ph type="body" idx="1"/>
          </p:nvPr>
        </p:nvSpPr>
        <p:spPr>
          <a:xfrm>
            <a:off x="311700" y="847675"/>
            <a:ext cx="8520600" cy="4021104"/>
          </a:xfrm>
        </p:spPr>
        <p:txBody>
          <a:bodyPr>
            <a:normAutofit/>
          </a:bodyPr>
          <a:lstStyle/>
          <a:p>
            <a:pPr marL="114300" indent="0">
              <a:buNone/>
            </a:pPr>
            <a:r>
              <a:rPr lang="en-GB" sz="1800" dirty="0">
                <a:effectLst/>
                <a:latin typeface="URWPalladioL"/>
              </a:rPr>
              <a:t>Is it feasible to develop a pose teaching system that uses </a:t>
            </a:r>
            <a:r>
              <a:rPr lang="en-GB" sz="1800" b="1" dirty="0">
                <a:effectLst/>
                <a:latin typeface="URWPalladioL"/>
              </a:rPr>
              <a:t>simple hardware </a:t>
            </a:r>
            <a:r>
              <a:rPr lang="en-GB" sz="1800" dirty="0">
                <a:effectLst/>
                <a:latin typeface="URWPalladioL"/>
              </a:rPr>
              <a:t>(only a camera, screen, and an internet connection), that </a:t>
            </a:r>
            <a:r>
              <a:rPr lang="en-GB" sz="1800" b="1" dirty="0">
                <a:effectLst/>
                <a:latin typeface="URWPalladioL"/>
              </a:rPr>
              <a:t>follows teaching principles</a:t>
            </a:r>
            <a:r>
              <a:rPr lang="en-GB" sz="1800" dirty="0">
                <a:effectLst/>
                <a:latin typeface="URWPalladioL"/>
              </a:rPr>
              <a:t>, and that </a:t>
            </a:r>
            <a:r>
              <a:rPr lang="en-GB" sz="1800" b="1" dirty="0">
                <a:effectLst/>
                <a:latin typeface="URWPalladioL"/>
              </a:rPr>
              <a:t>users find engaging and easy to use</a:t>
            </a:r>
            <a:r>
              <a:rPr lang="en-GB" sz="1800" dirty="0">
                <a:effectLst/>
                <a:latin typeface="URWPalladioL"/>
              </a:rPr>
              <a:t>? </a:t>
            </a:r>
            <a:r>
              <a:rPr lang="en-GB" sz="1800" dirty="0">
                <a:effectLst/>
                <a:latin typeface="URWPalladioL"/>
                <a:sym typeface="Wingdings" pitchFamily="2" charset="2"/>
              </a:rPr>
              <a:t> </a:t>
            </a:r>
            <a:r>
              <a:rPr lang="en-GB" sz="1800" b="1" u="sng" dirty="0">
                <a:solidFill>
                  <a:srgbClr val="00B050"/>
                </a:solidFill>
                <a:effectLst/>
                <a:latin typeface="URWPalladioL"/>
                <a:sym typeface="Wingdings" pitchFamily="2" charset="2"/>
              </a:rPr>
              <a:t>YES</a:t>
            </a:r>
            <a:endParaRPr lang="en-GB" u="sng" dirty="0">
              <a:solidFill>
                <a:srgbClr val="00B050"/>
              </a:solidFill>
            </a:endParaRPr>
          </a:p>
          <a:p>
            <a:pPr marL="114300" indent="0">
              <a:buNone/>
            </a:pPr>
            <a:endParaRPr lang="en-US" b="1" dirty="0"/>
          </a:p>
          <a:p>
            <a:pPr>
              <a:buFont typeface="Arial" panose="020B0604020202020204" pitchFamily="34" charset="0"/>
              <a:buChar char="•"/>
            </a:pPr>
            <a:r>
              <a:rPr lang="en-GB" dirty="0"/>
              <a:t>MPALS is a first step towards a </a:t>
            </a:r>
            <a:r>
              <a:rPr lang="en-GB" b="1" dirty="0"/>
              <a:t>generalized pose teaching software</a:t>
            </a:r>
          </a:p>
          <a:p>
            <a:pPr>
              <a:buFont typeface="Arial" panose="020B0604020202020204" pitchFamily="34" charset="0"/>
              <a:buChar char="•"/>
            </a:pPr>
            <a:r>
              <a:rPr lang="en-GB" dirty="0"/>
              <a:t>Big user study groups can be organized thanks to MPALS: the software can be sent over the internet, and participants’ data can be gathered with ease</a:t>
            </a:r>
          </a:p>
          <a:p>
            <a:pPr>
              <a:buFont typeface="Arial" panose="020B0604020202020204" pitchFamily="34" charset="0"/>
              <a:buChar char="•"/>
            </a:pPr>
            <a:r>
              <a:rPr lang="en-GB" dirty="0"/>
              <a:t>The technology behind MPALS can be used for multiple use cases</a:t>
            </a:r>
          </a:p>
          <a:p>
            <a:pPr lvl="1">
              <a:buFont typeface="Arial" panose="020B0604020202020204" pitchFamily="34" charset="0"/>
              <a:buChar char="•"/>
            </a:pPr>
            <a:r>
              <a:rPr lang="en-GB" dirty="0"/>
              <a:t>A new service just must connect to the backend and send images, to receive a stream of joint rotations that can be used for therapy, ergonomics, etc.</a:t>
            </a:r>
          </a:p>
          <a:p>
            <a:pPr lvl="1">
              <a:buFont typeface="Arial" panose="020B0604020202020204" pitchFamily="34" charset="0"/>
              <a:buChar char="•"/>
            </a:pPr>
            <a:r>
              <a:rPr lang="en-GB" dirty="0"/>
              <a:t>Projects such as </a:t>
            </a:r>
            <a:r>
              <a:rPr lang="en-GB" dirty="0" err="1"/>
              <a:t>YouMove</a:t>
            </a:r>
            <a:r>
              <a:rPr lang="en-GB" dirty="0"/>
              <a:t> </a:t>
            </a:r>
            <a:r>
              <a:rPr lang="en-GB" dirty="0">
                <a:solidFill>
                  <a:schemeClr val="tx2">
                    <a:lumMod val="50000"/>
                  </a:schemeClr>
                </a:solidFill>
              </a:rPr>
              <a:t>[1]</a:t>
            </a:r>
            <a:r>
              <a:rPr lang="en-GB" dirty="0"/>
              <a:t> do not need to use Kinects and expensive hardware</a:t>
            </a:r>
          </a:p>
        </p:txBody>
      </p:sp>
    </p:spTree>
    <p:extLst>
      <p:ext uri="{BB962C8B-B14F-4D97-AF65-F5344CB8AC3E}">
        <p14:creationId xmlns:p14="http://schemas.microsoft.com/office/powerpoint/2010/main" val="148155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2BD"/>
        </a:solidFill>
        <a:effectLst/>
      </p:bgPr>
    </p:bg>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de" sz="7200" dirty="0">
                <a:solidFill>
                  <a:schemeClr val="bg1"/>
                </a:solidFill>
                <a:latin typeface="Candara" panose="020E0502030303020204" pitchFamily="34" charset="0"/>
                <a:ea typeface="Arial"/>
                <a:cs typeface="Arial"/>
                <a:sym typeface="Arial"/>
              </a:rPr>
              <a:t>Backup</a:t>
            </a:r>
            <a:endParaRPr dirty="0">
              <a:solidFill>
                <a:schemeClr val="bg1"/>
              </a:solidFill>
              <a:latin typeface="Candara" panose="020E0502030303020204" pitchFamily="34" charset="0"/>
            </a:endParaRPr>
          </a:p>
        </p:txBody>
      </p:sp>
      <p:sp>
        <p:nvSpPr>
          <p:cNvPr id="274" name="Google Shape;27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Background</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22</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7103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General teaching principles</a:t>
            </a:r>
          </a:p>
        </p:txBody>
      </p:sp>
      <p:sp>
        <p:nvSpPr>
          <p:cNvPr id="6" name="Text Placeholder 3">
            <a:extLst>
              <a:ext uri="{FF2B5EF4-FFF2-40B4-BE49-F238E27FC236}">
                <a16:creationId xmlns:a16="http://schemas.microsoft.com/office/drawing/2014/main" id="{84156F64-DE4C-5940-B0C2-13C5D0E0B165}"/>
              </a:ext>
            </a:extLst>
          </p:cNvPr>
          <p:cNvSpPr>
            <a:spLocks noGrp="1"/>
          </p:cNvSpPr>
          <p:nvPr>
            <p:ph type="body" idx="1"/>
          </p:nvPr>
        </p:nvSpPr>
        <p:spPr/>
        <p:txBody>
          <a:bodyPr/>
          <a:lstStyle/>
          <a:p>
            <a:pPr>
              <a:buFont typeface="Arial" panose="020B0604020202020204" pitchFamily="34" charset="0"/>
              <a:buChar char="•"/>
            </a:pPr>
            <a:r>
              <a:rPr lang="en-GB" b="1" dirty="0"/>
              <a:t>Cognitive load:</a:t>
            </a:r>
            <a:r>
              <a:rPr lang="en-GB" dirty="0"/>
              <a:t> Amount of working memory resources being used </a:t>
            </a:r>
            <a:r>
              <a:rPr lang="en-GB" dirty="0">
                <a:solidFill>
                  <a:schemeClr val="tx2">
                    <a:lumMod val="50000"/>
                  </a:schemeClr>
                </a:solidFill>
              </a:rPr>
              <a:t>[6]</a:t>
            </a:r>
            <a:r>
              <a:rPr lang="en-GB" dirty="0"/>
              <a:t>. </a:t>
            </a:r>
          </a:p>
          <a:p>
            <a:pPr lvl="1">
              <a:buFont typeface="Arial" panose="020B0604020202020204" pitchFamily="34" charset="0"/>
              <a:buChar char="•"/>
            </a:pPr>
            <a:r>
              <a:rPr lang="en-GB" dirty="0"/>
              <a:t>The learner’s cognitive load </a:t>
            </a:r>
            <a:r>
              <a:rPr lang="en-GB" b="1" dirty="0"/>
              <a:t>should be spent on the task itself, and not on the tool</a:t>
            </a:r>
          </a:p>
          <a:p>
            <a:pPr>
              <a:buFont typeface="Arial" panose="020B0604020202020204" pitchFamily="34" charset="0"/>
              <a:buChar char="•"/>
            </a:pPr>
            <a:endParaRPr lang="en-GB" dirty="0"/>
          </a:p>
          <a:p>
            <a:pPr>
              <a:buFont typeface="Arial" panose="020B0604020202020204" pitchFamily="34" charset="0"/>
              <a:buChar char="•"/>
            </a:pPr>
            <a:r>
              <a:rPr lang="en-GB" b="1" dirty="0"/>
              <a:t>Guided activity principle</a:t>
            </a:r>
            <a:r>
              <a:rPr lang="en-GB" dirty="0"/>
              <a:t>: learning with a personalized learning agent works better than with objective instructions (example: </a:t>
            </a:r>
            <a:r>
              <a:rPr lang="en-GB" i="1" dirty="0"/>
              <a:t>Duolingo</a:t>
            </a:r>
            <a:r>
              <a:rPr lang="en-GB" dirty="0"/>
              <a:t> and </a:t>
            </a:r>
            <a:r>
              <a:rPr lang="en-GB" i="1" dirty="0"/>
              <a:t>Duo</a:t>
            </a:r>
            <a:r>
              <a:rPr lang="en-GB" dirty="0"/>
              <a:t>) </a:t>
            </a:r>
            <a:r>
              <a:rPr lang="en-GB" dirty="0">
                <a:solidFill>
                  <a:schemeClr val="tx2">
                    <a:lumMod val="50000"/>
                  </a:schemeClr>
                </a:solidFill>
              </a:rPr>
              <a:t>[7]</a:t>
            </a:r>
          </a:p>
          <a:p>
            <a:pPr>
              <a:buFont typeface="Arial" panose="020B0604020202020204" pitchFamily="34" charset="0"/>
              <a:buChar char="•"/>
            </a:pPr>
            <a:endParaRPr lang="en-GB" dirty="0"/>
          </a:p>
          <a:p>
            <a:pPr>
              <a:buFont typeface="Arial" panose="020B0604020202020204" pitchFamily="34" charset="0"/>
              <a:buChar char="•"/>
            </a:pPr>
            <a:r>
              <a:rPr lang="en-GB" b="1" dirty="0"/>
              <a:t>Pacing principle: </a:t>
            </a:r>
            <a:r>
              <a:rPr lang="en-GB" dirty="0"/>
              <a:t>Allow students to process </a:t>
            </a:r>
            <a:r>
              <a:rPr lang="en-GB" b="1" dirty="0"/>
              <a:t>smaller pieces of information</a:t>
            </a:r>
            <a:r>
              <a:rPr lang="en-GB" dirty="0"/>
              <a:t> in working memory by </a:t>
            </a:r>
            <a:r>
              <a:rPr lang="en-GB" b="1" dirty="0"/>
              <a:t>letting them decide the pace </a:t>
            </a:r>
            <a:r>
              <a:rPr lang="en-GB" dirty="0"/>
              <a:t>of their own learning </a:t>
            </a:r>
            <a:r>
              <a:rPr lang="en-GB" dirty="0">
                <a:solidFill>
                  <a:schemeClr val="tx2">
                    <a:lumMod val="50000"/>
                  </a:schemeClr>
                </a:solidFill>
              </a:rPr>
              <a:t>[7]</a:t>
            </a:r>
          </a:p>
          <a:p>
            <a:pPr>
              <a:buFont typeface="Arial" panose="020B0604020202020204" pitchFamily="34" charset="0"/>
              <a:buChar char="•"/>
            </a:pPr>
            <a:endParaRPr lang="en-GB" dirty="0"/>
          </a:p>
          <a:p>
            <a:pPr>
              <a:buFont typeface="Arial" panose="020B0604020202020204" pitchFamily="34" charset="0"/>
              <a:buChar char="•"/>
            </a:pPr>
            <a:r>
              <a:rPr lang="en-GB" b="1" dirty="0"/>
              <a:t>Pre-training principle: </a:t>
            </a:r>
            <a:r>
              <a:rPr lang="en-GB" dirty="0"/>
              <a:t>Students learn better when there is guidance before the training </a:t>
            </a:r>
            <a:r>
              <a:rPr lang="en-GB" dirty="0">
                <a:solidFill>
                  <a:schemeClr val="tx2">
                    <a:lumMod val="50000"/>
                  </a:schemeClr>
                </a:solidFill>
              </a:rPr>
              <a:t>[7]</a:t>
            </a:r>
            <a:endParaRPr lang="en-GB" b="1" dirty="0">
              <a:solidFill>
                <a:schemeClr val="tx2">
                  <a:lumMod val="50000"/>
                </a:schemeClr>
              </a:solidFill>
            </a:endParaRPr>
          </a:p>
        </p:txBody>
      </p:sp>
    </p:spTree>
    <p:extLst>
      <p:ext uri="{BB962C8B-B14F-4D97-AF65-F5344CB8AC3E}">
        <p14:creationId xmlns:p14="http://schemas.microsoft.com/office/powerpoint/2010/main" val="3563672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Background</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23</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7103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Pre-teaching principles</a:t>
            </a:r>
          </a:p>
        </p:txBody>
      </p:sp>
      <p:sp>
        <p:nvSpPr>
          <p:cNvPr id="6" name="Text Placeholder 3">
            <a:extLst>
              <a:ext uri="{FF2B5EF4-FFF2-40B4-BE49-F238E27FC236}">
                <a16:creationId xmlns:a16="http://schemas.microsoft.com/office/drawing/2014/main" id="{84156F64-DE4C-5940-B0C2-13C5D0E0B165}"/>
              </a:ext>
            </a:extLst>
          </p:cNvPr>
          <p:cNvSpPr>
            <a:spLocks noGrp="1"/>
          </p:cNvSpPr>
          <p:nvPr>
            <p:ph type="body" idx="1"/>
          </p:nvPr>
        </p:nvSpPr>
        <p:spPr/>
        <p:txBody>
          <a:bodyPr/>
          <a:lstStyle/>
          <a:p>
            <a:pPr marL="114300" indent="0">
              <a:buNone/>
            </a:pPr>
            <a:r>
              <a:rPr lang="en-GB" dirty="0"/>
              <a:t>How the pretraining should be designed depends on the task, but pre training principles exist to design it well </a:t>
            </a:r>
            <a:r>
              <a:rPr lang="en-GB" dirty="0">
                <a:solidFill>
                  <a:schemeClr val="tx2">
                    <a:lumMod val="50000"/>
                  </a:schemeClr>
                </a:solidFill>
              </a:rPr>
              <a:t>[8]</a:t>
            </a:r>
            <a:r>
              <a:rPr lang="en-GB" dirty="0"/>
              <a:t>:</a:t>
            </a:r>
          </a:p>
          <a:p>
            <a:pPr marL="114300" indent="0">
              <a:buNone/>
            </a:pPr>
            <a:endParaRPr lang="en-GB" dirty="0"/>
          </a:p>
          <a:p>
            <a:pPr>
              <a:buFont typeface="Arial" panose="020B0604020202020204" pitchFamily="34" charset="0"/>
              <a:buChar char="•"/>
            </a:pPr>
            <a:r>
              <a:rPr lang="en-GB" b="1" dirty="0"/>
              <a:t>Mastery goal orientation: </a:t>
            </a:r>
            <a:r>
              <a:rPr lang="en-GB" dirty="0"/>
              <a:t>Goal that is focused on increasing the competence of a task works better than orienting with the goal of reaching </a:t>
            </a:r>
            <a:r>
              <a:rPr lang="en-GB" b="1" dirty="0"/>
              <a:t>a specific metric </a:t>
            </a:r>
            <a:r>
              <a:rPr lang="en-GB" dirty="0">
                <a:solidFill>
                  <a:schemeClr val="tx2">
                    <a:lumMod val="50000"/>
                  </a:schemeClr>
                </a:solidFill>
              </a:rPr>
              <a:t>[8]</a:t>
            </a:r>
            <a:endParaRPr lang="en-GB" b="1" dirty="0"/>
          </a:p>
          <a:p>
            <a:pPr>
              <a:buFont typeface="Arial" panose="020B0604020202020204" pitchFamily="34" charset="0"/>
              <a:buChar char="•"/>
            </a:pPr>
            <a:endParaRPr lang="en-GB" b="1" dirty="0"/>
          </a:p>
          <a:p>
            <a:pPr>
              <a:buFont typeface="Arial" panose="020B0604020202020204" pitchFamily="34" charset="0"/>
              <a:buChar char="•"/>
            </a:pPr>
            <a:r>
              <a:rPr lang="en-GB" b="1" dirty="0"/>
              <a:t>Attentional advice: </a:t>
            </a:r>
            <a:r>
              <a:rPr lang="en-GB" dirty="0"/>
              <a:t>Administer information about the process or strategy needed to learn most. Proven to improve learners’ performance </a:t>
            </a:r>
            <a:r>
              <a:rPr lang="en-GB" dirty="0">
                <a:solidFill>
                  <a:schemeClr val="tx2">
                    <a:lumMod val="50000"/>
                  </a:schemeClr>
                </a:solidFill>
              </a:rPr>
              <a:t>[8]</a:t>
            </a:r>
            <a:endParaRPr lang="en-GB" dirty="0"/>
          </a:p>
          <a:p>
            <a:pPr lvl="1">
              <a:buFont typeface="Arial" panose="020B0604020202020204" pitchFamily="34" charset="0"/>
              <a:buChar char="•"/>
            </a:pPr>
            <a:r>
              <a:rPr lang="en-GB" dirty="0"/>
              <a:t>Gustavo gives this type of advice</a:t>
            </a:r>
          </a:p>
        </p:txBody>
      </p:sp>
    </p:spTree>
    <p:extLst>
      <p:ext uri="{BB962C8B-B14F-4D97-AF65-F5344CB8AC3E}">
        <p14:creationId xmlns:p14="http://schemas.microsoft.com/office/powerpoint/2010/main" val="1143942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Implementation</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24</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7103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Score calculation</a:t>
            </a:r>
          </a:p>
        </p:txBody>
      </p:sp>
      <mc:AlternateContent xmlns:mc="http://schemas.openxmlformats.org/markup-compatibility/2006" xmlns:a14="http://schemas.microsoft.com/office/drawing/2010/main">
        <mc:Choice Requires="a14">
          <p:sp>
            <p:nvSpPr>
              <p:cNvPr id="6" name="Text Placeholder 3">
                <a:extLst>
                  <a:ext uri="{FF2B5EF4-FFF2-40B4-BE49-F238E27FC236}">
                    <a16:creationId xmlns:a16="http://schemas.microsoft.com/office/drawing/2014/main" id="{84156F64-DE4C-5940-B0C2-13C5D0E0B165}"/>
                  </a:ext>
                </a:extLst>
              </p:cNvPr>
              <p:cNvSpPr>
                <a:spLocks noGrp="1"/>
              </p:cNvSpPr>
              <p:nvPr>
                <p:ph type="body" idx="1"/>
              </p:nvPr>
            </p:nvSpPr>
            <p:spPr/>
            <p:txBody>
              <a:bodyPr/>
              <a:lstStyle/>
              <a:p>
                <a:pPr marL="114300" indent="0">
                  <a:buNone/>
                </a:pPr>
                <a:r>
                  <a:rPr lang="en-GB" dirty="0"/>
                  <a:t>Key question for the study: did the user manage to perform the pose right?</a:t>
                </a:r>
              </a:p>
              <a:p>
                <a:pPr>
                  <a:buFont typeface="Wingdings" pitchFamily="2" charset="2"/>
                  <a:buChar char="à"/>
                </a:pPr>
                <a:r>
                  <a:rPr lang="en-GB" dirty="0">
                    <a:sym typeface="Wingdings" pitchFamily="2" charset="2"/>
                  </a:rPr>
                  <a:t>A metric is defined to quantify the error of the learner</a:t>
                </a:r>
              </a:p>
              <a:p>
                <a:pPr marL="114300" indent="0">
                  <a:buNone/>
                </a:pPr>
                <a:endParaRPr lang="en-GB" dirty="0"/>
              </a:p>
              <a:p>
                <a:pPr>
                  <a:buFont typeface="Arial" panose="020B0604020202020204" pitchFamily="34" charset="0"/>
                  <a:buChar char="•"/>
                </a:pPr>
                <a:r>
                  <a:rPr lang="en-GB" dirty="0"/>
                  <a:t>The rotations of each joint of the learner’s avatar is compared with the rotations of each joint of the avatar doing the model pose</a:t>
                </a:r>
              </a:p>
              <a:p>
                <a:pPr>
                  <a:buFont typeface="Arial" panose="020B0604020202020204" pitchFamily="34" charset="0"/>
                  <a:buChar char="•"/>
                </a:pPr>
                <a:r>
                  <a:rPr lang="en-GB" dirty="0"/>
                  <a:t>3D rotations are represented in Unity with Quaternions</a:t>
                </a:r>
              </a:p>
              <a:p>
                <a:pPr>
                  <a:buFont typeface="Arial" panose="020B0604020202020204" pitchFamily="34" charset="0"/>
                  <a:buChar char="•"/>
                </a:pPr>
                <a:r>
                  <a:rPr lang="en-GB" dirty="0"/>
                  <a:t>We compute the distance of two quaternions using their dot product </a:t>
                </a:r>
                <a:r>
                  <a:rPr lang="en-GB" dirty="0">
                    <a:solidFill>
                      <a:schemeClr val="tx2">
                        <a:lumMod val="50000"/>
                      </a:schemeClr>
                    </a:solidFill>
                  </a:rPr>
                  <a:t>[9]</a:t>
                </a:r>
                <a:r>
                  <a:rPr lang="en-GB" dirty="0"/>
                  <a:t>:</a:t>
                </a:r>
              </a:p>
              <a:p>
                <a:pPr lvl="1">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r>
                      <a:rPr lang="en-US" b="0" i="1" smtClean="0">
                        <a:latin typeface="Cambria Math" panose="02040503050406030204" pitchFamily="18" charset="0"/>
                      </a:rPr>
                      <m:t>𝐷𝑜𝑡</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2</m:t>
                        </m:r>
                      </m:sup>
                    </m:sSup>
                  </m:oMath>
                </a14:m>
                <a:endParaRPr lang="en-GB" dirty="0"/>
              </a:p>
              <a:p>
                <a:pPr>
                  <a:buFont typeface="Arial" panose="020B0604020202020204" pitchFamily="34" charset="0"/>
                  <a:buChar char="•"/>
                </a:pPr>
                <a:r>
                  <a:rPr lang="en-GB" dirty="0"/>
                  <a:t>The rotation distance of all joints is averaged, weighing the key joints more</a:t>
                </a:r>
              </a:p>
              <a:p>
                <a:pPr lvl="1">
                  <a:buFont typeface="Arial" panose="020B0604020202020204" pitchFamily="34" charset="0"/>
                  <a:buChar char="•"/>
                </a:pPr>
                <a:r>
                  <a:rPr lang="en-GB" dirty="0"/>
                  <a:t>Key extremities = 75% of final score</a:t>
                </a:r>
              </a:p>
              <a:p>
                <a:pPr lvl="1">
                  <a:buFont typeface="Arial" panose="020B0604020202020204" pitchFamily="34" charset="0"/>
                  <a:buChar char="•"/>
                </a:pPr>
                <a:r>
                  <a:rPr lang="en-GB" dirty="0"/>
                  <a:t>Remaining extremities = 25% of final score</a:t>
                </a:r>
              </a:p>
            </p:txBody>
          </p:sp>
        </mc:Choice>
        <mc:Fallback xmlns="">
          <p:sp>
            <p:nvSpPr>
              <p:cNvPr id="6" name="Text Placeholder 3">
                <a:extLst>
                  <a:ext uri="{FF2B5EF4-FFF2-40B4-BE49-F238E27FC236}">
                    <a16:creationId xmlns:a16="http://schemas.microsoft.com/office/drawing/2014/main" id="{84156F64-DE4C-5940-B0C2-13C5D0E0B165}"/>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21107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User Study</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25</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710300" cy="5727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Raw-TLX survey in detail: rate ease-of-use of MPALS </a:t>
            </a:r>
          </a:p>
        </p:txBody>
      </p:sp>
      <p:sp>
        <p:nvSpPr>
          <p:cNvPr id="6" name="Text Placeholder 3">
            <a:extLst>
              <a:ext uri="{FF2B5EF4-FFF2-40B4-BE49-F238E27FC236}">
                <a16:creationId xmlns:a16="http://schemas.microsoft.com/office/drawing/2014/main" id="{84156F64-DE4C-5940-B0C2-13C5D0E0B165}"/>
              </a:ext>
            </a:extLst>
          </p:cNvPr>
          <p:cNvSpPr>
            <a:spLocks noGrp="1"/>
          </p:cNvSpPr>
          <p:nvPr>
            <p:ph type="body" idx="1"/>
          </p:nvPr>
        </p:nvSpPr>
        <p:spPr>
          <a:xfrm>
            <a:off x="311700" y="815018"/>
            <a:ext cx="8520600" cy="861382"/>
          </a:xfrm>
        </p:spPr>
        <p:txBody>
          <a:bodyPr/>
          <a:lstStyle/>
          <a:p>
            <a:pPr>
              <a:buFont typeface="Arial" panose="020B0604020202020204" pitchFamily="34" charset="0"/>
              <a:buChar char="•"/>
            </a:pPr>
            <a:r>
              <a:rPr lang="en-GB" dirty="0"/>
              <a:t>Participants rank each subscale between with a number between 5 and 100 </a:t>
            </a:r>
            <a:r>
              <a:rPr lang="en-GB" dirty="0">
                <a:solidFill>
                  <a:schemeClr val="tx2">
                    <a:lumMod val="50000"/>
                  </a:schemeClr>
                </a:solidFill>
              </a:rPr>
              <a:t>[4]</a:t>
            </a:r>
            <a:endParaRPr lang="en-GB" dirty="0"/>
          </a:p>
          <a:p>
            <a:pPr marL="114300" indent="0">
              <a:buNone/>
            </a:pPr>
            <a:endParaRPr lang="en-GB" dirty="0"/>
          </a:p>
          <a:p>
            <a:pPr marL="114300" indent="0">
              <a:buNone/>
            </a:pPr>
            <a:endParaRPr lang="en-GB" dirty="0"/>
          </a:p>
        </p:txBody>
      </p:sp>
      <p:graphicFrame>
        <p:nvGraphicFramePr>
          <p:cNvPr id="3" name="Table 3">
            <a:extLst>
              <a:ext uri="{FF2B5EF4-FFF2-40B4-BE49-F238E27FC236}">
                <a16:creationId xmlns:a16="http://schemas.microsoft.com/office/drawing/2014/main" id="{BC59AF07-58B3-2E31-A196-26CD5FB10CA1}"/>
              </a:ext>
            </a:extLst>
          </p:cNvPr>
          <p:cNvGraphicFramePr>
            <a:graphicFrameLocks noGrp="1"/>
          </p:cNvGraphicFramePr>
          <p:nvPr>
            <p:extLst>
              <p:ext uri="{D42A27DB-BD31-4B8C-83A1-F6EECF244321}">
                <p14:modId xmlns:p14="http://schemas.microsoft.com/office/powerpoint/2010/main" val="2268763570"/>
              </p:ext>
            </p:extLst>
          </p:nvPr>
        </p:nvGraphicFramePr>
        <p:xfrm>
          <a:off x="435428" y="1275119"/>
          <a:ext cx="8273144" cy="3749040"/>
        </p:xfrm>
        <a:graphic>
          <a:graphicData uri="http://schemas.openxmlformats.org/drawingml/2006/table">
            <a:tbl>
              <a:tblPr firstRow="1" bandRow="1">
                <a:tableStyleId>{9834714A-5020-4DDD-95BC-AD26B2A3F036}</a:tableStyleId>
              </a:tblPr>
              <a:tblGrid>
                <a:gridCol w="1524001">
                  <a:extLst>
                    <a:ext uri="{9D8B030D-6E8A-4147-A177-3AD203B41FA5}">
                      <a16:colId xmlns:a16="http://schemas.microsoft.com/office/drawing/2014/main" val="4058190790"/>
                    </a:ext>
                  </a:extLst>
                </a:gridCol>
                <a:gridCol w="6749143">
                  <a:extLst>
                    <a:ext uri="{9D8B030D-6E8A-4147-A177-3AD203B41FA5}">
                      <a16:colId xmlns:a16="http://schemas.microsoft.com/office/drawing/2014/main" val="308218216"/>
                    </a:ext>
                  </a:extLst>
                </a:gridCol>
              </a:tblGrid>
              <a:tr h="370840">
                <a:tc>
                  <a:txBody>
                    <a:bodyPr/>
                    <a:lstStyle/>
                    <a:p>
                      <a:r>
                        <a:rPr lang="en-US" dirty="0"/>
                        <a:t>Effort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0" i="0" u="none" strike="noStrike" cap="none" dirty="0">
                          <a:solidFill>
                            <a:srgbClr val="000000"/>
                          </a:solidFill>
                          <a:effectLst/>
                          <a:latin typeface="Arial"/>
                          <a:ea typeface="Arial"/>
                          <a:cs typeface="Arial"/>
                          <a:sym typeface="Arial"/>
                        </a:rPr>
                        <a:t>How hard did you have to work (mentally and physically) to accomplish your level of performance?</a:t>
                      </a:r>
                      <a:endParaRPr lang="en-GB" dirty="0"/>
                    </a:p>
                  </a:txBody>
                  <a:tcPr/>
                </a:tc>
                <a:extLst>
                  <a:ext uri="{0D108BD9-81ED-4DB2-BD59-A6C34878D82A}">
                    <a16:rowId xmlns:a16="http://schemas.microsoft.com/office/drawing/2014/main" val="60228036"/>
                  </a:ext>
                </a:extLst>
              </a:tr>
              <a:tr h="370840">
                <a:tc>
                  <a:txBody>
                    <a:bodyPr/>
                    <a:lstStyle/>
                    <a:p>
                      <a:r>
                        <a:rPr lang="en-US" dirty="0"/>
                        <a:t>Frustration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0" i="0" u="none" strike="noStrike" cap="none" dirty="0">
                          <a:solidFill>
                            <a:srgbClr val="000000"/>
                          </a:solidFill>
                          <a:effectLst/>
                          <a:latin typeface="Arial"/>
                          <a:ea typeface="Arial"/>
                          <a:cs typeface="Arial"/>
                          <a:sym typeface="Arial"/>
                        </a:rPr>
                        <a:t>How insecure, discouraged, irritated, stressed and annoyed versus secure, gratified, content, relaxed and complacent did you feel during the task? </a:t>
                      </a:r>
                      <a:endParaRPr lang="en-GB" dirty="0"/>
                    </a:p>
                  </a:txBody>
                  <a:tcPr/>
                </a:tc>
                <a:extLst>
                  <a:ext uri="{0D108BD9-81ED-4DB2-BD59-A6C34878D82A}">
                    <a16:rowId xmlns:a16="http://schemas.microsoft.com/office/drawing/2014/main" val="3476520620"/>
                  </a:ext>
                </a:extLst>
              </a:tr>
              <a:tr h="370840">
                <a:tc>
                  <a:txBody>
                    <a:bodyPr/>
                    <a:lstStyle/>
                    <a:p>
                      <a:r>
                        <a:rPr lang="en-US" dirty="0"/>
                        <a:t>Mental Demand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0" i="0" u="none" strike="noStrike" cap="none" dirty="0">
                          <a:solidFill>
                            <a:srgbClr val="000000"/>
                          </a:solidFill>
                          <a:effectLst/>
                          <a:latin typeface="Arial"/>
                          <a:ea typeface="Arial"/>
                          <a:cs typeface="Arial"/>
                          <a:sym typeface="Arial"/>
                        </a:rPr>
                        <a:t>How much mental and perceptual activity was required (e.g. thinking, deciding, calculating, remembering, looking, searching, etc)? Was the task easy or demanding, simple or complex, exacting or forgiving? </a:t>
                      </a:r>
                      <a:endParaRPr lang="en-GB" dirty="0"/>
                    </a:p>
                  </a:txBody>
                  <a:tcPr/>
                </a:tc>
                <a:extLst>
                  <a:ext uri="{0D108BD9-81ED-4DB2-BD59-A6C34878D82A}">
                    <a16:rowId xmlns:a16="http://schemas.microsoft.com/office/drawing/2014/main" val="2674458347"/>
                  </a:ext>
                </a:extLst>
              </a:tr>
              <a:tr h="370840">
                <a:tc>
                  <a:txBody>
                    <a:bodyPr/>
                    <a:lstStyle/>
                    <a:p>
                      <a:r>
                        <a:rPr lang="en-US" dirty="0"/>
                        <a:t>Performance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0" i="0" u="none" strike="noStrike" cap="none" dirty="0">
                          <a:solidFill>
                            <a:srgbClr val="000000"/>
                          </a:solidFill>
                          <a:effectLst/>
                          <a:latin typeface="Arial"/>
                          <a:ea typeface="Arial"/>
                          <a:cs typeface="Arial"/>
                          <a:sym typeface="Arial"/>
                        </a:rPr>
                        <a:t>How successful do you think you were in accomplishing the goals of the task set by the experimenter (or yourself)? How satisfied were you with your performance in accomplishing these goals? </a:t>
                      </a:r>
                      <a:endParaRPr lang="en-GB" dirty="0"/>
                    </a:p>
                  </a:txBody>
                  <a:tcPr/>
                </a:tc>
                <a:extLst>
                  <a:ext uri="{0D108BD9-81ED-4DB2-BD59-A6C34878D82A}">
                    <a16:rowId xmlns:a16="http://schemas.microsoft.com/office/drawing/2014/main" val="572784605"/>
                  </a:ext>
                </a:extLst>
              </a:tr>
              <a:tr h="370840">
                <a:tc>
                  <a:txBody>
                    <a:bodyPr/>
                    <a:lstStyle/>
                    <a:p>
                      <a:r>
                        <a:rPr lang="en-US" dirty="0"/>
                        <a:t>Physical Demand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0" i="0" u="none" strike="noStrike" cap="none" dirty="0">
                          <a:solidFill>
                            <a:srgbClr val="000000"/>
                          </a:solidFill>
                          <a:effectLst/>
                          <a:latin typeface="Arial"/>
                          <a:ea typeface="Arial"/>
                          <a:cs typeface="Arial"/>
                          <a:sym typeface="Arial"/>
                        </a:rPr>
                        <a:t>How much physical activity was required (e.g. pushing, pulling, turning, controlling, activating, etc)? Was the task easy or demanding, slow or brisk, slack or strenuous, restful or laborious? </a:t>
                      </a:r>
                      <a:endParaRPr lang="en-GB" dirty="0"/>
                    </a:p>
                  </a:txBody>
                  <a:tcPr/>
                </a:tc>
                <a:extLst>
                  <a:ext uri="{0D108BD9-81ED-4DB2-BD59-A6C34878D82A}">
                    <a16:rowId xmlns:a16="http://schemas.microsoft.com/office/drawing/2014/main" val="2551008738"/>
                  </a:ext>
                </a:extLst>
              </a:tr>
              <a:tr h="370840">
                <a:tc>
                  <a:txBody>
                    <a:bodyPr/>
                    <a:lstStyle/>
                    <a:p>
                      <a:r>
                        <a:rPr lang="en-US" dirty="0"/>
                        <a:t>Temporal Demand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0" i="0" u="none" strike="noStrike" cap="none" dirty="0">
                          <a:solidFill>
                            <a:srgbClr val="000000"/>
                          </a:solidFill>
                          <a:effectLst/>
                          <a:latin typeface="Arial"/>
                          <a:ea typeface="Arial"/>
                          <a:cs typeface="Arial"/>
                          <a:sym typeface="Arial"/>
                        </a:rPr>
                        <a:t>How much time pressure did you feel due to the rate of pace at which the tasks or task elements occurred? Was the pace slow and leisurely or rapid and frantic? </a:t>
                      </a:r>
                      <a:endParaRPr lang="en-GB" dirty="0"/>
                    </a:p>
                  </a:txBody>
                  <a:tcPr/>
                </a:tc>
                <a:extLst>
                  <a:ext uri="{0D108BD9-81ED-4DB2-BD59-A6C34878D82A}">
                    <a16:rowId xmlns:a16="http://schemas.microsoft.com/office/drawing/2014/main" val="4151432333"/>
                  </a:ext>
                </a:extLst>
              </a:tr>
            </a:tbl>
          </a:graphicData>
        </a:graphic>
      </p:graphicFrame>
    </p:spTree>
    <p:extLst>
      <p:ext uri="{BB962C8B-B14F-4D97-AF65-F5344CB8AC3E}">
        <p14:creationId xmlns:p14="http://schemas.microsoft.com/office/powerpoint/2010/main" val="2797046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User Study</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26</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710300" cy="5727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UE-SF survey: how engaging is MPALS? </a:t>
            </a:r>
          </a:p>
        </p:txBody>
      </p:sp>
      <p:sp>
        <p:nvSpPr>
          <p:cNvPr id="6" name="Text Placeholder 3">
            <a:extLst>
              <a:ext uri="{FF2B5EF4-FFF2-40B4-BE49-F238E27FC236}">
                <a16:creationId xmlns:a16="http://schemas.microsoft.com/office/drawing/2014/main" id="{84156F64-DE4C-5940-B0C2-13C5D0E0B165}"/>
              </a:ext>
            </a:extLst>
          </p:cNvPr>
          <p:cNvSpPr>
            <a:spLocks noGrp="1"/>
          </p:cNvSpPr>
          <p:nvPr>
            <p:ph type="body" idx="1"/>
          </p:nvPr>
        </p:nvSpPr>
        <p:spPr>
          <a:xfrm>
            <a:off x="311700" y="815018"/>
            <a:ext cx="8520600" cy="861382"/>
          </a:xfrm>
        </p:spPr>
        <p:txBody>
          <a:bodyPr/>
          <a:lstStyle/>
          <a:p>
            <a:pPr>
              <a:buFont typeface="Arial" panose="020B0604020202020204" pitchFamily="34" charset="0"/>
              <a:buChar char="•"/>
            </a:pPr>
            <a:r>
              <a:rPr lang="en-GB" dirty="0"/>
              <a:t>Participants rank each question in a seven-point scale </a:t>
            </a:r>
            <a:r>
              <a:rPr lang="en-GB" dirty="0">
                <a:solidFill>
                  <a:schemeClr val="tx2">
                    <a:lumMod val="50000"/>
                  </a:schemeClr>
                </a:solidFill>
              </a:rPr>
              <a:t>[5]</a:t>
            </a:r>
            <a:endParaRPr lang="en-GB" dirty="0"/>
          </a:p>
          <a:p>
            <a:pPr marL="114300" indent="0">
              <a:buNone/>
            </a:pPr>
            <a:endParaRPr lang="en-GB" dirty="0"/>
          </a:p>
          <a:p>
            <a:pPr marL="114300" indent="0">
              <a:buNone/>
            </a:pPr>
            <a:endParaRPr lang="en-GB" dirty="0"/>
          </a:p>
        </p:txBody>
      </p:sp>
      <p:graphicFrame>
        <p:nvGraphicFramePr>
          <p:cNvPr id="3" name="Table 3">
            <a:extLst>
              <a:ext uri="{FF2B5EF4-FFF2-40B4-BE49-F238E27FC236}">
                <a16:creationId xmlns:a16="http://schemas.microsoft.com/office/drawing/2014/main" id="{BC59AF07-58B3-2E31-A196-26CD5FB10CA1}"/>
              </a:ext>
            </a:extLst>
          </p:cNvPr>
          <p:cNvGraphicFramePr>
            <a:graphicFrameLocks noGrp="1"/>
          </p:cNvGraphicFramePr>
          <p:nvPr>
            <p:extLst>
              <p:ext uri="{D42A27DB-BD31-4B8C-83A1-F6EECF244321}">
                <p14:modId xmlns:p14="http://schemas.microsoft.com/office/powerpoint/2010/main" val="1110894477"/>
              </p:ext>
            </p:extLst>
          </p:nvPr>
        </p:nvGraphicFramePr>
        <p:xfrm>
          <a:off x="1599428" y="1387718"/>
          <a:ext cx="6422572" cy="3022192"/>
        </p:xfrm>
        <a:graphic>
          <a:graphicData uri="http://schemas.openxmlformats.org/drawingml/2006/table">
            <a:tbl>
              <a:tblPr firstRow="1" bandRow="1">
                <a:tableStyleId>{9834714A-5020-4DDD-95BC-AD26B2A3F036}</a:tableStyleId>
              </a:tblPr>
              <a:tblGrid>
                <a:gridCol w="1478883">
                  <a:extLst>
                    <a:ext uri="{9D8B030D-6E8A-4147-A177-3AD203B41FA5}">
                      <a16:colId xmlns:a16="http://schemas.microsoft.com/office/drawing/2014/main" val="4058190790"/>
                    </a:ext>
                  </a:extLst>
                </a:gridCol>
                <a:gridCol w="4943689">
                  <a:extLst>
                    <a:ext uri="{9D8B030D-6E8A-4147-A177-3AD203B41FA5}">
                      <a16:colId xmlns:a16="http://schemas.microsoft.com/office/drawing/2014/main" val="308218216"/>
                    </a:ext>
                  </a:extLst>
                </a:gridCol>
              </a:tblGrid>
              <a:tr h="503591">
                <a:tc>
                  <a:txBody>
                    <a:bodyPr/>
                    <a:lstStyle/>
                    <a:p>
                      <a:r>
                        <a:rPr lang="en-US" dirty="0"/>
                        <a:t>Aesthetic Appeal</a:t>
                      </a:r>
                    </a:p>
                  </a:txBody>
                  <a:tcPr/>
                </a:tc>
                <a:tc>
                  <a:txBody>
                    <a:bodyPr/>
                    <a:lstStyle/>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The application was attractive.</a:t>
                      </a:r>
                    </a:p>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The application was aesthetically appealing.</a:t>
                      </a:r>
                    </a:p>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The application appealed to my senses.</a:t>
                      </a:r>
                      <a:endParaRPr lang="en-GB" dirty="0"/>
                    </a:p>
                  </a:txBody>
                  <a:tcPr/>
                </a:tc>
                <a:extLst>
                  <a:ext uri="{0D108BD9-81ED-4DB2-BD59-A6C34878D82A}">
                    <a16:rowId xmlns:a16="http://schemas.microsoft.com/office/drawing/2014/main" val="60228036"/>
                  </a:ext>
                </a:extLst>
              </a:tr>
              <a:tr h="503591">
                <a:tc>
                  <a:txBody>
                    <a:bodyPr/>
                    <a:lstStyle/>
                    <a:p>
                      <a:r>
                        <a:rPr lang="en-US" dirty="0"/>
                        <a:t>Focused Attention</a:t>
                      </a:r>
                    </a:p>
                  </a:txBody>
                  <a:tcPr/>
                </a:tc>
                <a:tc>
                  <a:txBody>
                    <a:bodyPr/>
                    <a:lstStyle/>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I lost myself in this experience.</a:t>
                      </a:r>
                    </a:p>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The time I spent using the application just slipped away. </a:t>
                      </a:r>
                    </a:p>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I was absorbed in this experience.</a:t>
                      </a:r>
                      <a:endParaRPr lang="en-GB" dirty="0"/>
                    </a:p>
                  </a:txBody>
                  <a:tcPr/>
                </a:tc>
                <a:extLst>
                  <a:ext uri="{0D108BD9-81ED-4DB2-BD59-A6C34878D82A}">
                    <a16:rowId xmlns:a16="http://schemas.microsoft.com/office/drawing/2014/main" val="3476520620"/>
                  </a:ext>
                </a:extLst>
              </a:tr>
              <a:tr h="710952">
                <a:tc>
                  <a:txBody>
                    <a:bodyPr/>
                    <a:lstStyle/>
                    <a:p>
                      <a:r>
                        <a:rPr lang="en-US" dirty="0"/>
                        <a:t>Perceived Usability</a:t>
                      </a:r>
                    </a:p>
                  </a:txBody>
                  <a:tcPr/>
                </a:tc>
                <a:tc>
                  <a:txBody>
                    <a:bodyPr/>
                    <a:lstStyle/>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I felt frustrated while using the application</a:t>
                      </a:r>
                    </a:p>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I found the application confusing to use.</a:t>
                      </a:r>
                    </a:p>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Using the application was demanding</a:t>
                      </a:r>
                      <a:endParaRPr lang="en-GB" dirty="0"/>
                    </a:p>
                  </a:txBody>
                  <a:tcPr/>
                </a:tc>
                <a:extLst>
                  <a:ext uri="{0D108BD9-81ED-4DB2-BD59-A6C34878D82A}">
                    <a16:rowId xmlns:a16="http://schemas.microsoft.com/office/drawing/2014/main" val="2674458347"/>
                  </a:ext>
                </a:extLst>
              </a:tr>
              <a:tr h="827632">
                <a:tc>
                  <a:txBody>
                    <a:bodyPr/>
                    <a:lstStyle/>
                    <a:p>
                      <a:r>
                        <a:rPr lang="en-GB" sz="1400" b="0" i="0" u="none" strike="noStrike" cap="none" dirty="0">
                          <a:solidFill>
                            <a:srgbClr val="000000"/>
                          </a:solidFill>
                          <a:effectLst/>
                          <a:latin typeface="Arial"/>
                          <a:ea typeface="Arial"/>
                          <a:cs typeface="Arial"/>
                          <a:sym typeface="Arial"/>
                        </a:rPr>
                        <a:t>Reward </a:t>
                      </a:r>
                      <a:endParaRPr lang="en-GB" dirty="0"/>
                    </a:p>
                  </a:txBody>
                  <a:tcPr/>
                </a:tc>
                <a:tc>
                  <a:txBody>
                    <a:bodyPr/>
                    <a:lstStyle/>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Using the application was worthwhile.</a:t>
                      </a:r>
                    </a:p>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My experience was rewarding.</a:t>
                      </a:r>
                    </a:p>
                    <a:p>
                      <a:pPr marL="285750" indent="-285750">
                        <a:buFont typeface="Arial" panose="020B0604020202020204" pitchFamily="34" charset="0"/>
                        <a:buChar char="•"/>
                      </a:pPr>
                      <a:r>
                        <a:rPr lang="en-GB" sz="1400" b="0" i="0" u="none" strike="noStrike" cap="none" dirty="0">
                          <a:solidFill>
                            <a:srgbClr val="000000"/>
                          </a:solidFill>
                          <a:effectLst/>
                          <a:latin typeface="Arial"/>
                          <a:ea typeface="Arial"/>
                          <a:cs typeface="Arial"/>
                          <a:sym typeface="Arial"/>
                        </a:rPr>
                        <a:t>I felt interested in this experience. </a:t>
                      </a:r>
                      <a:endParaRPr lang="en-GB" dirty="0"/>
                    </a:p>
                  </a:txBody>
                  <a:tcPr/>
                </a:tc>
                <a:extLst>
                  <a:ext uri="{0D108BD9-81ED-4DB2-BD59-A6C34878D82A}">
                    <a16:rowId xmlns:a16="http://schemas.microsoft.com/office/drawing/2014/main" val="572784605"/>
                  </a:ext>
                </a:extLst>
              </a:tr>
            </a:tbl>
          </a:graphicData>
        </a:graphic>
      </p:graphicFrame>
    </p:spTree>
    <p:extLst>
      <p:ext uri="{BB962C8B-B14F-4D97-AF65-F5344CB8AC3E}">
        <p14:creationId xmlns:p14="http://schemas.microsoft.com/office/powerpoint/2010/main" val="4061636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2BD"/>
        </a:solidFill>
        <a:effectLst/>
      </p:bgPr>
    </p:bg>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de" sz="7200" dirty="0" err="1">
                <a:solidFill>
                  <a:schemeClr val="bg1"/>
                </a:solidFill>
                <a:latin typeface="Candara" panose="020E0502030303020204" pitchFamily="34" charset="0"/>
                <a:ea typeface="Arial"/>
                <a:cs typeface="Arial"/>
                <a:sym typeface="Arial"/>
              </a:rPr>
              <a:t>Bibliography</a:t>
            </a:r>
            <a:endParaRPr dirty="0">
              <a:solidFill>
                <a:schemeClr val="bg1"/>
              </a:solidFill>
              <a:latin typeface="Candara" panose="020E0502030303020204" pitchFamily="34" charset="0"/>
            </a:endParaRPr>
          </a:p>
        </p:txBody>
      </p:sp>
      <p:sp>
        <p:nvSpPr>
          <p:cNvPr id="274" name="Google Shape;27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27</a:t>
            </a:fld>
            <a:endParaRPr/>
          </a:p>
        </p:txBody>
      </p:sp>
    </p:spTree>
    <p:extLst>
      <p:ext uri="{BB962C8B-B14F-4D97-AF65-F5344CB8AC3E}">
        <p14:creationId xmlns:p14="http://schemas.microsoft.com/office/powerpoint/2010/main" val="885489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err="1"/>
              <a:t>Bibliography</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28</a:t>
            </a:fld>
            <a:endParaRPr dirty="0"/>
          </a:p>
        </p:txBody>
      </p:sp>
      <p:sp>
        <p:nvSpPr>
          <p:cNvPr id="5" name="Text Placeholder 4">
            <a:extLst>
              <a:ext uri="{FF2B5EF4-FFF2-40B4-BE49-F238E27FC236}">
                <a16:creationId xmlns:a16="http://schemas.microsoft.com/office/drawing/2014/main" id="{65EBE657-B12D-1E5C-81E7-0E95B2C0D16F}"/>
              </a:ext>
            </a:extLst>
          </p:cNvPr>
          <p:cNvSpPr>
            <a:spLocks noGrp="1"/>
          </p:cNvSpPr>
          <p:nvPr>
            <p:ph type="body" idx="1"/>
          </p:nvPr>
        </p:nvSpPr>
        <p:spPr>
          <a:xfrm>
            <a:off x="311700" y="566057"/>
            <a:ext cx="8520600" cy="3981518"/>
          </a:xfrm>
        </p:spPr>
        <p:txBody>
          <a:bodyPr>
            <a:normAutofit fontScale="70000" lnSpcReduction="20000"/>
          </a:bodyPr>
          <a:lstStyle/>
          <a:p>
            <a:pPr marL="114300" indent="0">
              <a:buNone/>
            </a:pPr>
            <a:r>
              <a:rPr lang="en-US" dirty="0">
                <a:latin typeface="Candara" panose="020E0502030303020204" pitchFamily="34" charset="0"/>
              </a:rPr>
              <a:t>[1]: </a:t>
            </a:r>
            <a:r>
              <a:rPr lang="en-GB" sz="1800" dirty="0">
                <a:effectLst/>
                <a:latin typeface="Candara" panose="020E0502030303020204" pitchFamily="34" charset="0"/>
              </a:rPr>
              <a:t>Fraser Anderson, </a:t>
            </a:r>
            <a:r>
              <a:rPr lang="en-GB" sz="1800" dirty="0" err="1">
                <a:effectLst/>
                <a:latin typeface="Candara" panose="020E0502030303020204" pitchFamily="34" charset="0"/>
              </a:rPr>
              <a:t>Tovi</a:t>
            </a:r>
            <a:r>
              <a:rPr lang="en-GB" sz="1800" dirty="0">
                <a:effectLst/>
                <a:latin typeface="Candara" panose="020E0502030303020204" pitchFamily="34" charset="0"/>
              </a:rPr>
              <a:t> Grossman, Justin </a:t>
            </a:r>
            <a:r>
              <a:rPr lang="en-GB" sz="1800" dirty="0" err="1">
                <a:effectLst/>
                <a:latin typeface="Candara" panose="020E0502030303020204" pitchFamily="34" charset="0"/>
              </a:rPr>
              <a:t>Matejka</a:t>
            </a:r>
            <a:r>
              <a:rPr lang="en-GB" sz="1800" dirty="0">
                <a:effectLst/>
                <a:latin typeface="Candara" panose="020E0502030303020204" pitchFamily="34" charset="0"/>
              </a:rPr>
              <a:t>, and George Fitzmaurice. “</a:t>
            </a:r>
            <a:r>
              <a:rPr lang="en-GB" sz="1800" dirty="0" err="1">
                <a:effectLst/>
                <a:latin typeface="Candara" panose="020E0502030303020204" pitchFamily="34" charset="0"/>
              </a:rPr>
              <a:t>YouMove</a:t>
            </a:r>
            <a:r>
              <a:rPr lang="en-GB" sz="1800" dirty="0">
                <a:effectLst/>
                <a:latin typeface="Candara" panose="020E0502030303020204" pitchFamily="34" charset="0"/>
              </a:rPr>
              <a:t>: Enhancing Movement Training with an Augmented Reality Mirror”. In: </a:t>
            </a:r>
            <a:r>
              <a:rPr lang="en-GB" sz="1800" i="1" dirty="0">
                <a:effectLst/>
                <a:latin typeface="Candara" panose="020E0502030303020204" pitchFamily="34" charset="0"/>
              </a:rPr>
              <a:t>Proceedings of the 26th Annual ACM Symposium on User Interface Software and Technology</a:t>
            </a:r>
            <a:r>
              <a:rPr lang="en-GB" sz="1800" dirty="0">
                <a:effectLst/>
                <a:latin typeface="Candara" panose="020E0502030303020204" pitchFamily="34" charset="0"/>
              </a:rPr>
              <a:t>. UIST’13. St. Andrews, Scotland, United Kingdom: Association for Computing Machinery, 2013, pp. 311–320. </a:t>
            </a:r>
            <a:r>
              <a:rPr lang="en-GB" sz="1800" dirty="0" err="1">
                <a:effectLst/>
                <a:latin typeface="Candara" panose="020E0502030303020204" pitchFamily="34" charset="0"/>
              </a:rPr>
              <a:t>isbn</a:t>
            </a:r>
            <a:r>
              <a:rPr lang="en-GB" sz="1800" dirty="0">
                <a:effectLst/>
                <a:latin typeface="Candara" panose="020E0502030303020204" pitchFamily="34" charset="0"/>
              </a:rPr>
              <a:t>: 9781450322683. </a:t>
            </a:r>
            <a:r>
              <a:rPr lang="en-GB" sz="1800" dirty="0" err="1">
                <a:effectLst/>
                <a:latin typeface="Candara" panose="020E0502030303020204" pitchFamily="34" charset="0"/>
              </a:rPr>
              <a:t>doi</a:t>
            </a:r>
            <a:r>
              <a:rPr lang="en-GB" sz="1800" dirty="0">
                <a:effectLst/>
                <a:latin typeface="Candara" panose="020E0502030303020204" pitchFamily="34" charset="0"/>
              </a:rPr>
              <a:t>: 10.1145/2501988.2502045. </a:t>
            </a:r>
            <a:endParaRPr lang="en-GB" dirty="0">
              <a:latin typeface="Candara" panose="020E0502030303020204" pitchFamily="34" charset="0"/>
            </a:endParaRPr>
          </a:p>
          <a:p>
            <a:pPr marL="114300" indent="0">
              <a:buNone/>
            </a:pPr>
            <a:endParaRPr lang="en-US" dirty="0">
              <a:latin typeface="Candara" panose="020E0502030303020204" pitchFamily="34" charset="0"/>
            </a:endParaRPr>
          </a:p>
          <a:p>
            <a:pPr marL="114300" indent="0">
              <a:buNone/>
            </a:pPr>
            <a:r>
              <a:rPr lang="en-US" dirty="0">
                <a:latin typeface="Candara" panose="020E0502030303020204" pitchFamily="34" charset="0"/>
              </a:rPr>
              <a:t>[2]: </a:t>
            </a:r>
            <a:r>
              <a:rPr lang="en-GB" sz="1800" dirty="0" err="1">
                <a:effectLst/>
                <a:latin typeface="Candara" panose="020E0502030303020204" pitchFamily="34" charset="0"/>
              </a:rPr>
              <a:t>Zhengyou</a:t>
            </a:r>
            <a:r>
              <a:rPr lang="en-GB" sz="1800" dirty="0">
                <a:effectLst/>
                <a:latin typeface="Candara" panose="020E0502030303020204" pitchFamily="34" charset="0"/>
              </a:rPr>
              <a:t> Zhang. “Microsoft Kinect Sensor and Its Effect”. In: </a:t>
            </a:r>
            <a:r>
              <a:rPr lang="en-GB" sz="1800" i="1" dirty="0">
                <a:effectLst/>
                <a:latin typeface="Candara" panose="020E0502030303020204" pitchFamily="34" charset="0"/>
              </a:rPr>
              <a:t>IEEE </a:t>
            </a:r>
            <a:r>
              <a:rPr lang="en-GB" sz="1800" i="1" dirty="0" err="1">
                <a:effectLst/>
                <a:latin typeface="Candara" panose="020E0502030303020204" pitchFamily="34" charset="0"/>
              </a:rPr>
              <a:t>MultiMedia</a:t>
            </a:r>
            <a:r>
              <a:rPr lang="en-GB" sz="1800" i="1" dirty="0">
                <a:effectLst/>
                <a:latin typeface="Candara" panose="020E0502030303020204" pitchFamily="34" charset="0"/>
              </a:rPr>
              <a:t> </a:t>
            </a:r>
            <a:r>
              <a:rPr lang="en-GB" sz="1800" dirty="0">
                <a:effectLst/>
                <a:latin typeface="Candara" panose="020E0502030303020204" pitchFamily="34" charset="0"/>
              </a:rPr>
              <a:t>19.2 (2012), pp. 4–10. </a:t>
            </a:r>
            <a:r>
              <a:rPr lang="en-GB" sz="1800" dirty="0" err="1">
                <a:effectLst/>
                <a:latin typeface="Candara" panose="020E0502030303020204" pitchFamily="34" charset="0"/>
              </a:rPr>
              <a:t>doi</a:t>
            </a:r>
            <a:r>
              <a:rPr lang="en-GB" sz="1800" dirty="0">
                <a:effectLst/>
                <a:latin typeface="Candara" panose="020E0502030303020204" pitchFamily="34" charset="0"/>
              </a:rPr>
              <a:t>: 10.1109/MMUL.2012.24. </a:t>
            </a:r>
            <a:endParaRPr lang="en-GB" dirty="0">
              <a:effectLst/>
              <a:latin typeface="Candara" panose="020E0502030303020204" pitchFamily="34" charset="0"/>
            </a:endParaRPr>
          </a:p>
          <a:p>
            <a:pPr marL="114300" indent="0">
              <a:buNone/>
            </a:pPr>
            <a:endParaRPr lang="en-US" dirty="0">
              <a:latin typeface="Candara" panose="020E0502030303020204" pitchFamily="34" charset="0"/>
            </a:endParaRPr>
          </a:p>
          <a:p>
            <a:pPr marL="114300" indent="0">
              <a:buNone/>
            </a:pPr>
            <a:r>
              <a:rPr lang="en-US" dirty="0">
                <a:latin typeface="Candara" panose="020E0502030303020204" pitchFamily="34" charset="0"/>
              </a:rPr>
              <a:t>[3]: </a:t>
            </a:r>
            <a:r>
              <a:rPr lang="en-GB" sz="1800" dirty="0">
                <a:effectLst/>
                <a:latin typeface="Candara" panose="020E0502030303020204" pitchFamily="34" charset="0"/>
              </a:rPr>
              <a:t>Ivan </a:t>
            </a:r>
            <a:r>
              <a:rPr lang="en-GB" sz="1800" dirty="0" err="1">
                <a:effectLst/>
                <a:latin typeface="Candara" panose="020E0502030303020204" pitchFamily="34" charset="0"/>
              </a:rPr>
              <a:t>Grishchenko</a:t>
            </a:r>
            <a:r>
              <a:rPr lang="en-GB" sz="1800" dirty="0">
                <a:effectLst/>
                <a:latin typeface="Candara" panose="020E0502030303020204" pitchFamily="34" charset="0"/>
              </a:rPr>
              <a:t>, Valentin </a:t>
            </a:r>
            <a:r>
              <a:rPr lang="en-GB" sz="1800" dirty="0" err="1">
                <a:effectLst/>
                <a:latin typeface="Candara" panose="020E0502030303020204" pitchFamily="34" charset="0"/>
              </a:rPr>
              <a:t>Bazarevsky</a:t>
            </a:r>
            <a:r>
              <a:rPr lang="en-GB" sz="1800" dirty="0">
                <a:effectLst/>
                <a:latin typeface="Candara" panose="020E0502030303020204" pitchFamily="34" charset="0"/>
              </a:rPr>
              <a:t>, Andrei </a:t>
            </a:r>
            <a:r>
              <a:rPr lang="en-GB" sz="1800" dirty="0" err="1">
                <a:effectLst/>
                <a:latin typeface="Candara" panose="020E0502030303020204" pitchFamily="34" charset="0"/>
              </a:rPr>
              <a:t>Zanfir</a:t>
            </a:r>
            <a:r>
              <a:rPr lang="en-GB" sz="1800" dirty="0">
                <a:effectLst/>
                <a:latin typeface="Candara" panose="020E0502030303020204" pitchFamily="34" charset="0"/>
              </a:rPr>
              <a:t>, Eduard Gabriel </a:t>
            </a:r>
            <a:r>
              <a:rPr lang="en-GB" sz="1800" dirty="0" err="1">
                <a:effectLst/>
                <a:latin typeface="Candara" panose="020E0502030303020204" pitchFamily="34" charset="0"/>
              </a:rPr>
              <a:t>Bazavan</a:t>
            </a:r>
            <a:r>
              <a:rPr lang="en-GB" sz="1800" dirty="0">
                <a:effectLst/>
                <a:latin typeface="Candara" panose="020E0502030303020204" pitchFamily="34" charset="0"/>
              </a:rPr>
              <a:t>, Mihai </a:t>
            </a:r>
            <a:r>
              <a:rPr lang="en-GB" sz="1800" dirty="0" err="1">
                <a:effectLst/>
                <a:latin typeface="Candara" panose="020E0502030303020204" pitchFamily="34" charset="0"/>
              </a:rPr>
              <a:t>Zanfir</a:t>
            </a:r>
            <a:r>
              <a:rPr lang="en-GB" sz="1800" dirty="0">
                <a:effectLst/>
                <a:latin typeface="Candara" panose="020E0502030303020204" pitchFamily="34" charset="0"/>
              </a:rPr>
              <a:t>, Richard Yee, Karthik Raveendran, </a:t>
            </a:r>
            <a:r>
              <a:rPr lang="en-GB" sz="1800" dirty="0" err="1">
                <a:effectLst/>
                <a:latin typeface="Candara" panose="020E0502030303020204" pitchFamily="34" charset="0"/>
              </a:rPr>
              <a:t>Matsvei</a:t>
            </a:r>
            <a:r>
              <a:rPr lang="en-GB" sz="1800" dirty="0">
                <a:effectLst/>
                <a:latin typeface="Candara" panose="020E0502030303020204" pitchFamily="34" charset="0"/>
              </a:rPr>
              <a:t> </a:t>
            </a:r>
            <a:r>
              <a:rPr lang="en-GB" sz="1800" dirty="0" err="1">
                <a:effectLst/>
                <a:latin typeface="Candara" panose="020E0502030303020204" pitchFamily="34" charset="0"/>
              </a:rPr>
              <a:t>Zhdanovich</a:t>
            </a:r>
            <a:r>
              <a:rPr lang="en-GB" sz="1800" dirty="0">
                <a:effectLst/>
                <a:latin typeface="Candara" panose="020E0502030303020204" pitchFamily="34" charset="0"/>
              </a:rPr>
              <a:t>, Matthias </a:t>
            </a:r>
            <a:r>
              <a:rPr lang="en-GB" sz="1800" dirty="0" err="1">
                <a:effectLst/>
                <a:latin typeface="Candara" panose="020E0502030303020204" pitchFamily="34" charset="0"/>
              </a:rPr>
              <a:t>Grundmann</a:t>
            </a:r>
            <a:r>
              <a:rPr lang="en-GB" sz="1800" dirty="0">
                <a:effectLst/>
                <a:latin typeface="Candara" panose="020E0502030303020204" pitchFamily="34" charset="0"/>
              </a:rPr>
              <a:t>, and Cristian </a:t>
            </a:r>
            <a:r>
              <a:rPr lang="en-GB" sz="1800" dirty="0" err="1">
                <a:effectLst/>
                <a:latin typeface="Candara" panose="020E0502030303020204" pitchFamily="34" charset="0"/>
              </a:rPr>
              <a:t>Sminchisescu</a:t>
            </a:r>
            <a:r>
              <a:rPr lang="en-GB" sz="1800" dirty="0">
                <a:effectLst/>
                <a:latin typeface="Candara" panose="020E0502030303020204" pitchFamily="34" charset="0"/>
              </a:rPr>
              <a:t>. </a:t>
            </a:r>
            <a:r>
              <a:rPr lang="en-GB" sz="1800" i="1" dirty="0" err="1">
                <a:effectLst/>
                <a:latin typeface="Candara" panose="020E0502030303020204" pitchFamily="34" charset="0"/>
              </a:rPr>
              <a:t>BlazePose</a:t>
            </a:r>
            <a:r>
              <a:rPr lang="en-GB" sz="1800" i="1" dirty="0">
                <a:effectLst/>
                <a:latin typeface="Candara" panose="020E0502030303020204" pitchFamily="34" charset="0"/>
              </a:rPr>
              <a:t> GHUM Holistic: Real-time 3D Human Landmarks and Pose Estimation</a:t>
            </a:r>
            <a:r>
              <a:rPr lang="en-GB" sz="1800" dirty="0">
                <a:effectLst/>
                <a:latin typeface="Candara" panose="020E0502030303020204" pitchFamily="34" charset="0"/>
              </a:rPr>
              <a:t>. 2022. </a:t>
            </a:r>
            <a:r>
              <a:rPr lang="en-GB" sz="1800" dirty="0" err="1">
                <a:effectLst/>
                <a:latin typeface="Candara" panose="020E0502030303020204" pitchFamily="34" charset="0"/>
              </a:rPr>
              <a:t>doi</a:t>
            </a:r>
            <a:r>
              <a:rPr lang="en-GB" sz="1800" dirty="0">
                <a:effectLst/>
                <a:latin typeface="Candara" panose="020E0502030303020204" pitchFamily="34" charset="0"/>
              </a:rPr>
              <a:t>: 10.48550/ARXIV.2206.11678. </a:t>
            </a:r>
            <a:endParaRPr lang="en-GB" dirty="0">
              <a:latin typeface="Candara" panose="020E0502030303020204" pitchFamily="34" charset="0"/>
            </a:endParaRPr>
          </a:p>
          <a:p>
            <a:pPr marL="114300" indent="0">
              <a:buNone/>
            </a:pPr>
            <a:endParaRPr lang="en-GB" dirty="0">
              <a:effectLst/>
              <a:latin typeface="Candara" panose="020E0502030303020204" pitchFamily="34" charset="0"/>
            </a:endParaRPr>
          </a:p>
          <a:p>
            <a:pPr marL="114300" indent="0">
              <a:buNone/>
            </a:pPr>
            <a:r>
              <a:rPr lang="en-US" dirty="0">
                <a:latin typeface="Candara" panose="020E0502030303020204" pitchFamily="34" charset="0"/>
              </a:rPr>
              <a:t>[4]: </a:t>
            </a:r>
            <a:r>
              <a:rPr lang="en-GB" sz="1800" dirty="0">
                <a:effectLst/>
                <a:latin typeface="Candara" panose="020E0502030303020204" pitchFamily="34" charset="0"/>
              </a:rPr>
              <a:t>Sandra G. Hart. “Nasa-Task Load Index (NASA-TLX); 20 Years Later”. In: </a:t>
            </a:r>
            <a:r>
              <a:rPr lang="en-GB" sz="1800" i="1" dirty="0">
                <a:effectLst/>
                <a:latin typeface="Candara" panose="020E0502030303020204" pitchFamily="34" charset="0"/>
              </a:rPr>
              <a:t>Proceedings of the Human Factors and Ergonomics Society Annual Meeting </a:t>
            </a:r>
            <a:r>
              <a:rPr lang="en-GB" sz="1800" dirty="0">
                <a:effectLst/>
                <a:latin typeface="Candara" panose="020E0502030303020204" pitchFamily="34" charset="0"/>
              </a:rPr>
              <a:t>50.9 (Oct. 2006), pp. 904–908. </a:t>
            </a:r>
            <a:r>
              <a:rPr lang="en-GB" sz="1800" dirty="0" err="1">
                <a:effectLst/>
                <a:latin typeface="Candara" panose="020E0502030303020204" pitchFamily="34" charset="0"/>
              </a:rPr>
              <a:t>issn</a:t>
            </a:r>
            <a:r>
              <a:rPr lang="en-GB" sz="1800" dirty="0">
                <a:effectLst/>
                <a:latin typeface="Candara" panose="020E0502030303020204" pitchFamily="34" charset="0"/>
              </a:rPr>
              <a:t>: 1071-1813. </a:t>
            </a:r>
            <a:r>
              <a:rPr lang="en-GB" sz="1800" dirty="0" err="1">
                <a:effectLst/>
                <a:latin typeface="Candara" panose="020E0502030303020204" pitchFamily="34" charset="0"/>
              </a:rPr>
              <a:t>doi</a:t>
            </a:r>
            <a:r>
              <a:rPr lang="en-GB" sz="1800" dirty="0">
                <a:effectLst/>
                <a:latin typeface="Candara" panose="020E0502030303020204" pitchFamily="34" charset="0"/>
              </a:rPr>
              <a:t>: 10.1177/154193120605000909. </a:t>
            </a:r>
          </a:p>
          <a:p>
            <a:pPr marL="114300" indent="0">
              <a:buNone/>
            </a:pPr>
            <a:endParaRPr lang="en-US" dirty="0">
              <a:latin typeface="Candara" panose="020E0502030303020204" pitchFamily="34" charset="0"/>
            </a:endParaRPr>
          </a:p>
          <a:p>
            <a:pPr marL="114300" indent="0">
              <a:buNone/>
            </a:pPr>
            <a:r>
              <a:rPr lang="en-US" dirty="0">
                <a:latin typeface="Candara" panose="020E0502030303020204" pitchFamily="34" charset="0"/>
              </a:rPr>
              <a:t>[5]: </a:t>
            </a:r>
            <a:r>
              <a:rPr lang="en-GB" sz="1800" dirty="0">
                <a:effectLst/>
                <a:latin typeface="Candara" panose="020E0502030303020204" pitchFamily="34" charset="0"/>
              </a:rPr>
              <a:t>Heather L. O’Brien, Paul Cairns, and Mark Hall. “A practical approach to measuring user engagement with the refined user engagement scale (UES) and new UES short form”. In: </a:t>
            </a:r>
            <a:r>
              <a:rPr lang="en-GB" sz="1800" i="1" dirty="0">
                <a:effectLst/>
                <a:latin typeface="Candara" panose="020E0502030303020204" pitchFamily="34" charset="0"/>
              </a:rPr>
              <a:t>International Journal of Human-Computer Studies </a:t>
            </a:r>
            <a:r>
              <a:rPr lang="en-GB" sz="1800" dirty="0">
                <a:effectLst/>
                <a:latin typeface="Candara" panose="020E0502030303020204" pitchFamily="34" charset="0"/>
              </a:rPr>
              <a:t>112 (Apr. 2018), pp. 28–39. </a:t>
            </a:r>
            <a:r>
              <a:rPr lang="en-GB" sz="1800" dirty="0" err="1">
                <a:effectLst/>
                <a:latin typeface="Candara" panose="020E0502030303020204" pitchFamily="34" charset="0"/>
              </a:rPr>
              <a:t>issn</a:t>
            </a:r>
            <a:r>
              <a:rPr lang="en-GB" sz="1800" dirty="0">
                <a:effectLst/>
                <a:latin typeface="Candara" panose="020E0502030303020204" pitchFamily="34" charset="0"/>
              </a:rPr>
              <a:t>: 1071-5819. </a:t>
            </a:r>
            <a:r>
              <a:rPr lang="en-GB" sz="1800" dirty="0" err="1">
                <a:effectLst/>
                <a:latin typeface="Candara" panose="020E0502030303020204" pitchFamily="34" charset="0"/>
              </a:rPr>
              <a:t>doi</a:t>
            </a:r>
            <a:r>
              <a:rPr lang="en-GB" sz="1800" dirty="0">
                <a:effectLst/>
                <a:latin typeface="Candara" panose="020E0502030303020204" pitchFamily="34" charset="0"/>
              </a:rPr>
              <a:t>: 10.1016/j.ijhcs.2018.01.004. </a:t>
            </a:r>
          </a:p>
        </p:txBody>
      </p:sp>
    </p:spTree>
    <p:extLst>
      <p:ext uri="{BB962C8B-B14F-4D97-AF65-F5344CB8AC3E}">
        <p14:creationId xmlns:p14="http://schemas.microsoft.com/office/powerpoint/2010/main" val="3802128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err="1"/>
              <a:t>Bibliography</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29</a:t>
            </a:fld>
            <a:endParaRPr dirty="0"/>
          </a:p>
        </p:txBody>
      </p:sp>
      <p:sp>
        <p:nvSpPr>
          <p:cNvPr id="5" name="Text Placeholder 4">
            <a:extLst>
              <a:ext uri="{FF2B5EF4-FFF2-40B4-BE49-F238E27FC236}">
                <a16:creationId xmlns:a16="http://schemas.microsoft.com/office/drawing/2014/main" id="{65EBE657-B12D-1E5C-81E7-0E95B2C0D16F}"/>
              </a:ext>
            </a:extLst>
          </p:cNvPr>
          <p:cNvSpPr>
            <a:spLocks noGrp="1"/>
          </p:cNvSpPr>
          <p:nvPr>
            <p:ph type="body" idx="1"/>
          </p:nvPr>
        </p:nvSpPr>
        <p:spPr>
          <a:xfrm>
            <a:off x="311700" y="566057"/>
            <a:ext cx="8520600" cy="3981518"/>
          </a:xfrm>
        </p:spPr>
        <p:txBody>
          <a:bodyPr>
            <a:normAutofit/>
          </a:bodyPr>
          <a:lstStyle/>
          <a:p>
            <a:pPr marL="114300" indent="0">
              <a:buNone/>
            </a:pPr>
            <a:r>
              <a:rPr lang="en-US" sz="1300" dirty="0">
                <a:latin typeface="Candara" panose="020E0502030303020204" pitchFamily="34" charset="0"/>
              </a:rPr>
              <a:t>[6]: </a:t>
            </a:r>
            <a:r>
              <a:rPr lang="en-GB" sz="1300" dirty="0">
                <a:effectLst/>
                <a:latin typeface="Candara" panose="020E0502030303020204" pitchFamily="34" charset="0"/>
              </a:rPr>
              <a:t>Jeroen J. G. van </a:t>
            </a:r>
            <a:r>
              <a:rPr lang="en-GB" sz="1300" dirty="0" err="1">
                <a:effectLst/>
                <a:latin typeface="Candara" panose="020E0502030303020204" pitchFamily="34" charset="0"/>
              </a:rPr>
              <a:t>Merriënboer</a:t>
            </a:r>
            <a:r>
              <a:rPr lang="en-GB" sz="1300" dirty="0">
                <a:effectLst/>
                <a:latin typeface="Candara" panose="020E0502030303020204" pitchFamily="34" charset="0"/>
              </a:rPr>
              <a:t> and John </a:t>
            </a:r>
            <a:r>
              <a:rPr lang="en-GB" sz="1300" dirty="0" err="1">
                <a:effectLst/>
                <a:latin typeface="Candara" panose="020E0502030303020204" pitchFamily="34" charset="0"/>
              </a:rPr>
              <a:t>Sweller</a:t>
            </a:r>
            <a:r>
              <a:rPr lang="en-GB" sz="1300" dirty="0">
                <a:effectLst/>
                <a:latin typeface="Candara" panose="020E0502030303020204" pitchFamily="34" charset="0"/>
              </a:rPr>
              <a:t>. “Cognitive Load Theory and Complex Learning: Recent Developments and Future Directions”. In: </a:t>
            </a:r>
            <a:r>
              <a:rPr lang="en-GB" sz="1300" i="1" dirty="0">
                <a:effectLst/>
                <a:latin typeface="Candara" panose="020E0502030303020204" pitchFamily="34" charset="0"/>
              </a:rPr>
              <a:t>Educational Psychology Review </a:t>
            </a:r>
            <a:r>
              <a:rPr lang="en-GB" sz="1300" dirty="0">
                <a:effectLst/>
                <a:latin typeface="Candara" panose="020E0502030303020204" pitchFamily="34" charset="0"/>
              </a:rPr>
              <a:t>17.2 (June 2005), pp. 147–177. </a:t>
            </a:r>
            <a:r>
              <a:rPr lang="en-GB" sz="1300" dirty="0" err="1">
                <a:effectLst/>
                <a:latin typeface="Candara" panose="020E0502030303020204" pitchFamily="34" charset="0"/>
              </a:rPr>
              <a:t>issn</a:t>
            </a:r>
            <a:r>
              <a:rPr lang="en-GB" sz="1300" dirty="0">
                <a:effectLst/>
                <a:latin typeface="Candara" panose="020E0502030303020204" pitchFamily="34" charset="0"/>
              </a:rPr>
              <a:t>: 1573-336X. </a:t>
            </a:r>
            <a:r>
              <a:rPr lang="en-GB" sz="1300" dirty="0" err="1">
                <a:effectLst/>
                <a:latin typeface="Candara" panose="020E0502030303020204" pitchFamily="34" charset="0"/>
              </a:rPr>
              <a:t>doi</a:t>
            </a:r>
            <a:r>
              <a:rPr lang="en-GB" sz="1300" dirty="0">
                <a:effectLst/>
                <a:latin typeface="Candara" panose="020E0502030303020204" pitchFamily="34" charset="0"/>
              </a:rPr>
              <a:t>: 10.1007/s10648-005-3951- 0. </a:t>
            </a:r>
          </a:p>
          <a:p>
            <a:pPr marL="114300" indent="0">
              <a:buNone/>
            </a:pPr>
            <a:endParaRPr lang="en-US" sz="1300" dirty="0">
              <a:latin typeface="Candara" panose="020E0502030303020204" pitchFamily="34" charset="0"/>
            </a:endParaRPr>
          </a:p>
          <a:p>
            <a:pPr marL="114300" indent="0">
              <a:buNone/>
            </a:pPr>
            <a:r>
              <a:rPr lang="en-US" sz="1300" dirty="0">
                <a:latin typeface="Candara" panose="020E0502030303020204" pitchFamily="34" charset="0"/>
              </a:rPr>
              <a:t>[7]: </a:t>
            </a:r>
            <a:r>
              <a:rPr lang="en-GB" sz="1300" dirty="0">
                <a:effectLst/>
                <a:latin typeface="Candara" panose="020E0502030303020204" pitchFamily="34" charset="0"/>
              </a:rPr>
              <a:t>Roxana Moreno and Richard Mayer. “Interactive Multimodal Learning Environments”. In: </a:t>
            </a:r>
            <a:r>
              <a:rPr lang="en-GB" sz="1300" i="1" dirty="0">
                <a:effectLst/>
                <a:latin typeface="Candara" panose="020E0502030303020204" pitchFamily="34" charset="0"/>
              </a:rPr>
              <a:t>Educational Psychology Review </a:t>
            </a:r>
            <a:r>
              <a:rPr lang="en-GB" sz="1300" dirty="0">
                <a:effectLst/>
                <a:latin typeface="Candara" panose="020E0502030303020204" pitchFamily="34" charset="0"/>
              </a:rPr>
              <a:t>19.3 (June 2007), pp. 309–326. </a:t>
            </a:r>
            <a:r>
              <a:rPr lang="en-GB" sz="1300" dirty="0" err="1">
                <a:effectLst/>
                <a:latin typeface="Candara" panose="020E0502030303020204" pitchFamily="34" charset="0"/>
              </a:rPr>
              <a:t>issn</a:t>
            </a:r>
            <a:r>
              <a:rPr lang="en-GB" sz="1300" dirty="0">
                <a:effectLst/>
                <a:latin typeface="Candara" panose="020E0502030303020204" pitchFamily="34" charset="0"/>
              </a:rPr>
              <a:t>: 1573-336X. </a:t>
            </a:r>
            <a:r>
              <a:rPr lang="en-GB" sz="1300" dirty="0" err="1">
                <a:effectLst/>
                <a:latin typeface="Candara" panose="020E0502030303020204" pitchFamily="34" charset="0"/>
              </a:rPr>
              <a:t>doi</a:t>
            </a:r>
            <a:r>
              <a:rPr lang="en-GB" sz="1300" dirty="0">
                <a:effectLst/>
                <a:latin typeface="Candara" panose="020E0502030303020204" pitchFamily="34" charset="0"/>
              </a:rPr>
              <a:t>: 10.1007/s10648-007-9047-2. </a:t>
            </a:r>
          </a:p>
          <a:p>
            <a:pPr marL="114300" indent="0">
              <a:buNone/>
            </a:pPr>
            <a:endParaRPr lang="en-US" sz="1300" dirty="0">
              <a:latin typeface="Candara" panose="020E0502030303020204" pitchFamily="34" charset="0"/>
            </a:endParaRPr>
          </a:p>
          <a:p>
            <a:pPr marL="114300" indent="0">
              <a:buNone/>
            </a:pPr>
            <a:r>
              <a:rPr lang="en-US" sz="1300" dirty="0">
                <a:latin typeface="Candara" panose="020E0502030303020204" pitchFamily="34" charset="0"/>
              </a:rPr>
              <a:t>[8]: </a:t>
            </a:r>
            <a:r>
              <a:rPr lang="en-GB" sz="1300" dirty="0">
                <a:effectLst/>
                <a:latin typeface="Candara" panose="020E0502030303020204" pitchFamily="34" charset="0"/>
              </a:rPr>
              <a:t>Jessica Mesmer-Magnus and </a:t>
            </a:r>
            <a:r>
              <a:rPr lang="en-GB" sz="1300" dirty="0" err="1">
                <a:effectLst/>
                <a:latin typeface="Candara" panose="020E0502030303020204" pitchFamily="34" charset="0"/>
              </a:rPr>
              <a:t>Chockalingam</a:t>
            </a:r>
            <a:r>
              <a:rPr lang="en-GB" sz="1300" dirty="0">
                <a:effectLst/>
                <a:latin typeface="Candara" panose="020E0502030303020204" pitchFamily="34" charset="0"/>
              </a:rPr>
              <a:t> </a:t>
            </a:r>
            <a:r>
              <a:rPr lang="en-GB" sz="1300" dirty="0" err="1">
                <a:effectLst/>
                <a:latin typeface="Candara" panose="020E0502030303020204" pitchFamily="34" charset="0"/>
              </a:rPr>
              <a:t>Viswesvaran</a:t>
            </a:r>
            <a:r>
              <a:rPr lang="en-GB" sz="1300" dirty="0">
                <a:effectLst/>
                <a:latin typeface="Candara" panose="020E0502030303020204" pitchFamily="34" charset="0"/>
              </a:rPr>
              <a:t>. “The role of pre-training interventions in learning: A meta-analysis and integrative review”. In: </a:t>
            </a:r>
            <a:r>
              <a:rPr lang="en-GB" sz="1300" i="1" dirty="0">
                <a:effectLst/>
                <a:latin typeface="Candara" panose="020E0502030303020204" pitchFamily="34" charset="0"/>
              </a:rPr>
              <a:t>Human Resource Management Review </a:t>
            </a:r>
            <a:r>
              <a:rPr lang="en-GB" sz="1300" dirty="0">
                <a:effectLst/>
                <a:latin typeface="Candara" panose="020E0502030303020204" pitchFamily="34" charset="0"/>
              </a:rPr>
              <a:t>20.4 (Dec. 2010), pp. 261–282. </a:t>
            </a:r>
            <a:r>
              <a:rPr lang="en-GB" sz="1300" dirty="0" err="1">
                <a:effectLst/>
                <a:latin typeface="Candara" panose="020E0502030303020204" pitchFamily="34" charset="0"/>
              </a:rPr>
              <a:t>issn</a:t>
            </a:r>
            <a:r>
              <a:rPr lang="en-GB" sz="1300" dirty="0">
                <a:effectLst/>
                <a:latin typeface="Candara" panose="020E0502030303020204" pitchFamily="34" charset="0"/>
              </a:rPr>
              <a:t>: 1053-4822. </a:t>
            </a:r>
            <a:r>
              <a:rPr lang="en-GB" sz="1300" dirty="0" err="1">
                <a:effectLst/>
                <a:latin typeface="Candara" panose="020E0502030303020204" pitchFamily="34" charset="0"/>
              </a:rPr>
              <a:t>doi</a:t>
            </a:r>
            <a:r>
              <a:rPr lang="en-GB" sz="1300" dirty="0">
                <a:effectLst/>
                <a:latin typeface="Candara" panose="020E0502030303020204" pitchFamily="34" charset="0"/>
              </a:rPr>
              <a:t>: 10.1016/</a:t>
            </a:r>
            <a:r>
              <a:rPr lang="en-GB" sz="1300" dirty="0" err="1">
                <a:effectLst/>
                <a:latin typeface="Candara" panose="020E0502030303020204" pitchFamily="34" charset="0"/>
              </a:rPr>
              <a:t>j.hrmr</a:t>
            </a:r>
            <a:r>
              <a:rPr lang="en-GB" sz="1300" dirty="0">
                <a:effectLst/>
                <a:latin typeface="Candara" panose="020E0502030303020204" pitchFamily="34" charset="0"/>
              </a:rPr>
              <a:t>. 2010.05.001. </a:t>
            </a:r>
          </a:p>
          <a:p>
            <a:pPr marL="114300" indent="0">
              <a:buNone/>
            </a:pPr>
            <a:endParaRPr lang="en-US" sz="1300" dirty="0">
              <a:latin typeface="Candara" panose="020E0502030303020204" pitchFamily="34" charset="0"/>
            </a:endParaRPr>
          </a:p>
          <a:p>
            <a:pPr marL="114300" indent="0">
              <a:buNone/>
            </a:pPr>
            <a:r>
              <a:rPr lang="en-US" sz="1300" dirty="0">
                <a:latin typeface="Candara" panose="020E0502030303020204" pitchFamily="34" charset="0"/>
              </a:rPr>
              <a:t>[9]: </a:t>
            </a:r>
            <a:r>
              <a:rPr lang="en-GB" sz="1300" dirty="0">
                <a:effectLst/>
                <a:latin typeface="Candara" panose="020E0502030303020204" pitchFamily="34" charset="0"/>
              </a:rPr>
              <a:t>Du Q. Huynh. “Metrics for 3D Rotations: Comparison and Analysis”. In: </a:t>
            </a:r>
            <a:r>
              <a:rPr lang="en-GB" sz="1300" i="1" dirty="0">
                <a:effectLst/>
                <a:latin typeface="Candara" panose="020E0502030303020204" pitchFamily="34" charset="0"/>
              </a:rPr>
              <a:t>Journal of Mathematical Imaging and Vision </a:t>
            </a:r>
            <a:r>
              <a:rPr lang="en-GB" sz="1300" dirty="0">
                <a:effectLst/>
                <a:latin typeface="Candara" panose="020E0502030303020204" pitchFamily="34" charset="0"/>
              </a:rPr>
              <a:t>35.2 (June 2009), pp. 155–164. </a:t>
            </a:r>
            <a:r>
              <a:rPr lang="en-GB" sz="1300" dirty="0" err="1">
                <a:effectLst/>
                <a:latin typeface="Candara" panose="020E0502030303020204" pitchFamily="34" charset="0"/>
              </a:rPr>
              <a:t>issn</a:t>
            </a:r>
            <a:r>
              <a:rPr lang="en-GB" sz="1300" dirty="0">
                <a:effectLst/>
                <a:latin typeface="Candara" panose="020E0502030303020204" pitchFamily="34" charset="0"/>
              </a:rPr>
              <a:t>: 1573-7683. </a:t>
            </a:r>
            <a:r>
              <a:rPr lang="en-GB" sz="1300" dirty="0" err="1">
                <a:effectLst/>
                <a:latin typeface="Candara" panose="020E0502030303020204" pitchFamily="34" charset="0"/>
              </a:rPr>
              <a:t>doi</a:t>
            </a:r>
            <a:r>
              <a:rPr lang="en-GB" sz="1300" dirty="0">
                <a:effectLst/>
                <a:latin typeface="Candara" panose="020E0502030303020204" pitchFamily="34" charset="0"/>
              </a:rPr>
              <a:t>: 10.1007/s10851-009-0161-2. </a:t>
            </a:r>
          </a:p>
          <a:p>
            <a:pPr marL="114300" indent="0">
              <a:buNone/>
            </a:pPr>
            <a:endParaRPr lang="en-GB" sz="1300" dirty="0">
              <a:effectLst/>
              <a:latin typeface="Candara" panose="020E0502030303020204" pitchFamily="34" charset="0"/>
            </a:endParaRPr>
          </a:p>
          <a:p>
            <a:pPr marL="114300" indent="0">
              <a:buNone/>
            </a:pPr>
            <a:r>
              <a:rPr lang="en-US" sz="1300" dirty="0">
                <a:latin typeface="Candara" panose="020E0502030303020204" pitchFamily="34" charset="0"/>
              </a:rPr>
              <a:t>[10]: </a:t>
            </a:r>
            <a:r>
              <a:rPr lang="en-GB" sz="1300" dirty="0">
                <a:effectLst/>
                <a:latin typeface="Candara" panose="020E0502030303020204" pitchFamily="34" charset="0"/>
              </a:rPr>
              <a:t>Google LLC. </a:t>
            </a:r>
            <a:r>
              <a:rPr lang="en-GB" sz="1300" i="1" dirty="0" err="1">
                <a:effectLst/>
                <a:latin typeface="Candara" panose="020E0502030303020204" pitchFamily="34" charset="0"/>
              </a:rPr>
              <a:t>Mediapipe</a:t>
            </a:r>
            <a:r>
              <a:rPr lang="en-GB" sz="1300" i="1" dirty="0">
                <a:effectLst/>
                <a:latin typeface="Candara" panose="020E0502030303020204" pitchFamily="34" charset="0"/>
              </a:rPr>
              <a:t> Pose Documentation</a:t>
            </a:r>
            <a:r>
              <a:rPr lang="en-GB" sz="1300" dirty="0">
                <a:effectLst/>
                <a:latin typeface="Candara" panose="020E0502030303020204" pitchFamily="34" charset="0"/>
              </a:rPr>
              <a:t>. Oct. 11, 2022. </a:t>
            </a:r>
            <a:r>
              <a:rPr lang="en-GB" sz="1300" dirty="0" err="1">
                <a:effectLst/>
                <a:latin typeface="Candara" panose="020E0502030303020204" pitchFamily="34" charset="0"/>
              </a:rPr>
              <a:t>url</a:t>
            </a:r>
            <a:r>
              <a:rPr lang="en-GB" sz="1300" dirty="0">
                <a:effectLst/>
                <a:latin typeface="Candara" panose="020E0502030303020204" pitchFamily="34" charset="0"/>
              </a:rPr>
              <a:t>: https://</a:t>
            </a:r>
            <a:r>
              <a:rPr lang="en-GB" sz="1300" dirty="0" err="1">
                <a:effectLst/>
                <a:latin typeface="Candara" panose="020E0502030303020204" pitchFamily="34" charset="0"/>
              </a:rPr>
              <a:t>google.github</a:t>
            </a:r>
            <a:r>
              <a:rPr lang="en-GB" sz="1300" dirty="0">
                <a:effectLst/>
                <a:latin typeface="Candara" panose="020E0502030303020204" pitchFamily="34" charset="0"/>
              </a:rPr>
              <a:t>. io/</a:t>
            </a:r>
            <a:r>
              <a:rPr lang="en-GB" sz="1300" dirty="0" err="1">
                <a:effectLst/>
                <a:latin typeface="Candara" panose="020E0502030303020204" pitchFamily="34" charset="0"/>
              </a:rPr>
              <a:t>mediapipe</a:t>
            </a:r>
            <a:r>
              <a:rPr lang="en-GB" sz="1300" dirty="0">
                <a:effectLst/>
                <a:latin typeface="Candara" panose="020E0502030303020204" pitchFamily="34" charset="0"/>
              </a:rPr>
              <a:t>/solutions/</a:t>
            </a:r>
            <a:r>
              <a:rPr lang="en-GB" sz="1300" dirty="0" err="1">
                <a:effectLst/>
                <a:latin typeface="Candara" panose="020E0502030303020204" pitchFamily="34" charset="0"/>
              </a:rPr>
              <a:t>pose.html</a:t>
            </a:r>
            <a:r>
              <a:rPr lang="en-GB" sz="1300" dirty="0">
                <a:effectLst/>
                <a:latin typeface="Candara" panose="020E0502030303020204" pitchFamily="34" charset="0"/>
              </a:rPr>
              <a:t>. </a:t>
            </a:r>
          </a:p>
        </p:txBody>
      </p:sp>
    </p:spTree>
    <p:extLst>
      <p:ext uri="{BB962C8B-B14F-4D97-AF65-F5344CB8AC3E}">
        <p14:creationId xmlns:p14="http://schemas.microsoft.com/office/powerpoint/2010/main" val="107757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Motivation</a:t>
            </a:r>
            <a:endParaRPr sz="1600" dirty="0"/>
          </a:p>
        </p:txBody>
      </p:sp>
      <p:sp>
        <p:nvSpPr>
          <p:cNvPr id="65" name="Google Shape;65;p14"/>
          <p:cNvSpPr txBox="1">
            <a:spLocks noGrp="1"/>
          </p:cNvSpPr>
          <p:nvPr>
            <p:ph type="body" idx="1"/>
          </p:nvPr>
        </p:nvSpPr>
        <p:spPr>
          <a:xfrm>
            <a:off x="311700" y="1033669"/>
            <a:ext cx="8520600" cy="572701"/>
          </a:xfrm>
          <a:prstGeom prst="rect">
            <a:avLst/>
          </a:prstGeom>
        </p:spPr>
        <p:txBody>
          <a:bodyPr spcFirstLastPara="1" wrap="square" lIns="91425" tIns="91425" rIns="91425" bIns="91425" anchor="t" anchorCtr="0">
            <a:normAutofit/>
          </a:bodyPr>
          <a:lstStyle/>
          <a:p>
            <a:pPr marL="114300" indent="0">
              <a:buNone/>
            </a:pPr>
            <a:r>
              <a:rPr lang="en-US" dirty="0"/>
              <a:t>Two options are widely available for a student:</a:t>
            </a:r>
            <a:endParaRPr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3</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7103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There is no perfect system to learn a new pose</a:t>
            </a:r>
          </a:p>
        </p:txBody>
      </p:sp>
      <p:sp>
        <p:nvSpPr>
          <p:cNvPr id="6" name="Google Shape;65;p14">
            <a:extLst>
              <a:ext uri="{FF2B5EF4-FFF2-40B4-BE49-F238E27FC236}">
                <a16:creationId xmlns:a16="http://schemas.microsoft.com/office/drawing/2014/main" id="{38C1C56B-6E19-FAAE-A269-18CBA3C5FA50}"/>
              </a:ext>
            </a:extLst>
          </p:cNvPr>
          <p:cNvSpPr txBox="1">
            <a:spLocks/>
          </p:cNvSpPr>
          <p:nvPr/>
        </p:nvSpPr>
        <p:spPr>
          <a:xfrm>
            <a:off x="311700" y="1678195"/>
            <a:ext cx="3886589" cy="2632548"/>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Candara"/>
              <a:buChar char="●"/>
              <a:defRPr sz="1800" b="0" i="0" u="none" strike="noStrike" cap="none">
                <a:solidFill>
                  <a:schemeClr val="dk1"/>
                </a:solidFill>
                <a:latin typeface="Candara"/>
                <a:ea typeface="Candara"/>
                <a:cs typeface="Candara"/>
                <a:sym typeface="Candara"/>
              </a:defRPr>
            </a:lvl1pPr>
            <a:lvl2pPr marL="914400" marR="0" lvl="1" indent="-330200" algn="l" rtl="0">
              <a:lnSpc>
                <a:spcPct val="115000"/>
              </a:lnSpc>
              <a:spcBef>
                <a:spcPts val="0"/>
              </a:spcBef>
              <a:spcAft>
                <a:spcPts val="0"/>
              </a:spcAft>
              <a:buClr>
                <a:srgbClr val="434343"/>
              </a:buClr>
              <a:buSzPts val="1600"/>
              <a:buFont typeface="Candara"/>
              <a:buChar char="○"/>
              <a:defRPr sz="1600" b="0" i="0" u="none" strike="noStrike" cap="none">
                <a:solidFill>
                  <a:srgbClr val="434343"/>
                </a:solidFill>
                <a:latin typeface="Candara"/>
                <a:ea typeface="Candara"/>
                <a:cs typeface="Candara"/>
                <a:sym typeface="Candara"/>
              </a:defRPr>
            </a:lvl2pPr>
            <a:lvl3pPr marL="1371600" marR="0" lvl="2"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3pPr>
            <a:lvl4pPr marL="1828800" marR="0" lvl="3"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4pPr>
            <a:lvl5pPr marL="2286000" marR="0" lvl="4"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5pPr>
            <a:lvl6pPr marL="2743200" marR="0" lvl="5"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6pPr>
            <a:lvl7pPr marL="3200400" marR="0" lvl="6"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7pPr>
            <a:lvl8pPr marL="3657600" marR="0" lvl="7"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8pPr>
            <a:lvl9pPr marL="4114800" marR="0" lvl="8"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9pPr>
          </a:lstStyle>
          <a:p>
            <a:pPr marL="114300" indent="0">
              <a:buFont typeface="Candara"/>
              <a:buNone/>
            </a:pPr>
            <a:r>
              <a:rPr lang="en-US" b="1" dirty="0"/>
              <a:t>Teacher:</a:t>
            </a:r>
          </a:p>
          <a:p>
            <a:pPr>
              <a:buFont typeface="Arial" panose="020B0604020202020204" pitchFamily="34" charset="0"/>
              <a:buChar char="•"/>
            </a:pPr>
            <a:r>
              <a:rPr lang="en-US" dirty="0"/>
              <a:t>The student receives guidance</a:t>
            </a:r>
          </a:p>
          <a:p>
            <a:pPr marL="127000" indent="0">
              <a:buNone/>
            </a:pPr>
            <a:r>
              <a:rPr lang="en-US" dirty="0"/>
              <a:t>But</a:t>
            </a:r>
          </a:p>
          <a:p>
            <a:pPr marL="412750" indent="-285750">
              <a:buFont typeface="Arial" panose="020B0604020202020204" pitchFamily="34" charset="0"/>
              <a:buChar char="•"/>
            </a:pPr>
            <a:r>
              <a:rPr lang="en-US" dirty="0"/>
              <a:t>Availability of the teacher is limited</a:t>
            </a:r>
          </a:p>
          <a:p>
            <a:pPr marL="412750" indent="-285750">
              <a:buFont typeface="Arial" panose="020B0604020202020204" pitchFamily="34" charset="0"/>
              <a:buChar char="•"/>
            </a:pPr>
            <a:r>
              <a:rPr lang="en-US" dirty="0"/>
              <a:t>A (high) price can be involved</a:t>
            </a:r>
          </a:p>
          <a:p>
            <a:pPr marL="412750" indent="-285750">
              <a:buFont typeface="Arial" panose="020B0604020202020204" pitchFamily="34" charset="0"/>
              <a:buChar char="•"/>
            </a:pPr>
            <a:r>
              <a:rPr lang="en-US" dirty="0"/>
              <a:t>Teacher cannot see everything in a group setting</a:t>
            </a:r>
          </a:p>
        </p:txBody>
      </p:sp>
      <p:sp>
        <p:nvSpPr>
          <p:cNvPr id="7" name="Google Shape;65;p14">
            <a:extLst>
              <a:ext uri="{FF2B5EF4-FFF2-40B4-BE49-F238E27FC236}">
                <a16:creationId xmlns:a16="http://schemas.microsoft.com/office/drawing/2014/main" id="{EE2D43AB-FEAF-BFAC-A0C8-60F66DA891F3}"/>
              </a:ext>
            </a:extLst>
          </p:cNvPr>
          <p:cNvSpPr txBox="1">
            <a:spLocks/>
          </p:cNvSpPr>
          <p:nvPr/>
        </p:nvSpPr>
        <p:spPr>
          <a:xfrm>
            <a:off x="4860219" y="1678194"/>
            <a:ext cx="3886589" cy="307848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Candara"/>
              <a:buChar char="●"/>
              <a:defRPr sz="1800" b="0" i="0" u="none" strike="noStrike" cap="none">
                <a:solidFill>
                  <a:schemeClr val="dk1"/>
                </a:solidFill>
                <a:latin typeface="Candara"/>
                <a:ea typeface="Candara"/>
                <a:cs typeface="Candara"/>
                <a:sym typeface="Candara"/>
              </a:defRPr>
            </a:lvl1pPr>
            <a:lvl2pPr marL="914400" marR="0" lvl="1" indent="-330200" algn="l" rtl="0">
              <a:lnSpc>
                <a:spcPct val="115000"/>
              </a:lnSpc>
              <a:spcBef>
                <a:spcPts val="0"/>
              </a:spcBef>
              <a:spcAft>
                <a:spcPts val="0"/>
              </a:spcAft>
              <a:buClr>
                <a:srgbClr val="434343"/>
              </a:buClr>
              <a:buSzPts val="1600"/>
              <a:buFont typeface="Candara"/>
              <a:buChar char="○"/>
              <a:defRPr sz="1600" b="0" i="0" u="none" strike="noStrike" cap="none">
                <a:solidFill>
                  <a:srgbClr val="434343"/>
                </a:solidFill>
                <a:latin typeface="Candara"/>
                <a:ea typeface="Candara"/>
                <a:cs typeface="Candara"/>
                <a:sym typeface="Candara"/>
              </a:defRPr>
            </a:lvl2pPr>
            <a:lvl3pPr marL="1371600" marR="0" lvl="2"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3pPr>
            <a:lvl4pPr marL="1828800" marR="0" lvl="3"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4pPr>
            <a:lvl5pPr marL="2286000" marR="0" lvl="4"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5pPr>
            <a:lvl6pPr marL="2743200" marR="0" lvl="5"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6pPr>
            <a:lvl7pPr marL="3200400" marR="0" lvl="6"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7pPr>
            <a:lvl8pPr marL="3657600" marR="0" lvl="7"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8pPr>
            <a:lvl9pPr marL="4114800" marR="0" lvl="8"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9pPr>
          </a:lstStyle>
          <a:p>
            <a:pPr marL="114300" indent="0">
              <a:buFont typeface="Candara"/>
              <a:buNone/>
            </a:pPr>
            <a:r>
              <a:rPr lang="en-US" b="1" dirty="0"/>
              <a:t>Online Video:</a:t>
            </a:r>
          </a:p>
          <a:p>
            <a:pPr>
              <a:buFont typeface="Arial" panose="020B0604020202020204" pitchFamily="34" charset="0"/>
              <a:buChar char="•"/>
            </a:pPr>
            <a:r>
              <a:rPr lang="en-US" dirty="0"/>
              <a:t>Wide array of content</a:t>
            </a:r>
          </a:p>
          <a:p>
            <a:pPr>
              <a:buFont typeface="Arial" panose="020B0604020202020204" pitchFamily="34" charset="0"/>
              <a:buChar char="•"/>
            </a:pPr>
            <a:r>
              <a:rPr lang="en-US" dirty="0"/>
              <a:t>Always available</a:t>
            </a:r>
          </a:p>
          <a:p>
            <a:pPr marL="127000" indent="0">
              <a:buNone/>
            </a:pPr>
            <a:r>
              <a:rPr lang="en-US" dirty="0"/>
              <a:t>But</a:t>
            </a:r>
          </a:p>
          <a:p>
            <a:pPr marL="412750" indent="-285750">
              <a:buFont typeface="Arial" panose="020B0604020202020204" pitchFamily="34" charset="0"/>
              <a:buChar char="•"/>
            </a:pPr>
            <a:r>
              <a:rPr lang="en-US" dirty="0"/>
              <a:t>Student receives no guidance</a:t>
            </a:r>
          </a:p>
          <a:p>
            <a:pPr marL="412750" indent="-285750">
              <a:buFont typeface="Arial" panose="020B0604020202020204" pitchFamily="34" charset="0"/>
              <a:buChar char="•"/>
            </a:pPr>
            <a:r>
              <a:rPr lang="en-US" dirty="0"/>
              <a:t>Student can only correct via feeling</a:t>
            </a:r>
          </a:p>
        </p:txBody>
      </p:sp>
    </p:spTree>
    <p:extLst>
      <p:ext uri="{BB962C8B-B14F-4D97-AF65-F5344CB8AC3E}">
        <p14:creationId xmlns:p14="http://schemas.microsoft.com/office/powerpoint/2010/main" val="223025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State </a:t>
            </a:r>
            <a:r>
              <a:rPr lang="de" sz="1600" dirty="0" err="1"/>
              <a:t>of</a:t>
            </a:r>
            <a:r>
              <a:rPr lang="de" sz="1600" dirty="0"/>
              <a:t> </a:t>
            </a:r>
            <a:r>
              <a:rPr lang="de" sz="1600" dirty="0" err="1"/>
              <a:t>the</a:t>
            </a:r>
            <a:r>
              <a:rPr lang="de" sz="1600" dirty="0"/>
              <a:t> Art</a:t>
            </a:r>
            <a:endParaRPr sz="1600" dirty="0"/>
          </a:p>
        </p:txBody>
      </p:sp>
      <p:sp>
        <p:nvSpPr>
          <p:cNvPr id="65" name="Google Shape;65;p14"/>
          <p:cNvSpPr txBox="1">
            <a:spLocks noGrp="1"/>
          </p:cNvSpPr>
          <p:nvPr>
            <p:ph type="body" idx="1"/>
          </p:nvPr>
        </p:nvSpPr>
        <p:spPr>
          <a:xfrm>
            <a:off x="311700" y="1033669"/>
            <a:ext cx="8520600" cy="842839"/>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dirty="0"/>
              <a:t>Technology is being used to allow both the </a:t>
            </a:r>
            <a:r>
              <a:rPr lang="en-US" b="1" dirty="0"/>
              <a:t>availability</a:t>
            </a:r>
            <a:r>
              <a:rPr lang="en-US" dirty="0"/>
              <a:t> of videos and the </a:t>
            </a:r>
            <a:r>
              <a:rPr lang="en-US" b="1" dirty="0"/>
              <a:t>guidance </a:t>
            </a:r>
            <a:r>
              <a:rPr lang="en-US" dirty="0"/>
              <a:t>of a teacher</a:t>
            </a:r>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4</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7103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A new method has been under development</a:t>
            </a:r>
          </a:p>
        </p:txBody>
      </p:sp>
      <p:sp>
        <p:nvSpPr>
          <p:cNvPr id="5" name="Google Shape;65;p14">
            <a:extLst>
              <a:ext uri="{FF2B5EF4-FFF2-40B4-BE49-F238E27FC236}">
                <a16:creationId xmlns:a16="http://schemas.microsoft.com/office/drawing/2014/main" id="{E2415A71-0547-AB4C-C4F0-EB39F800703C}"/>
              </a:ext>
            </a:extLst>
          </p:cNvPr>
          <p:cNvSpPr txBox="1">
            <a:spLocks/>
          </p:cNvSpPr>
          <p:nvPr/>
        </p:nvSpPr>
        <p:spPr>
          <a:xfrm>
            <a:off x="463570" y="1751387"/>
            <a:ext cx="3886589" cy="278670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Candara"/>
              <a:buChar char="●"/>
              <a:defRPr sz="1800" b="0" i="0" u="none" strike="noStrike" cap="none">
                <a:solidFill>
                  <a:schemeClr val="dk1"/>
                </a:solidFill>
                <a:latin typeface="Candara"/>
                <a:ea typeface="Candara"/>
                <a:cs typeface="Candara"/>
                <a:sym typeface="Candara"/>
              </a:defRPr>
            </a:lvl1pPr>
            <a:lvl2pPr marL="914400" marR="0" lvl="1" indent="-330200" algn="l" rtl="0">
              <a:lnSpc>
                <a:spcPct val="115000"/>
              </a:lnSpc>
              <a:spcBef>
                <a:spcPts val="0"/>
              </a:spcBef>
              <a:spcAft>
                <a:spcPts val="0"/>
              </a:spcAft>
              <a:buClr>
                <a:srgbClr val="434343"/>
              </a:buClr>
              <a:buSzPts val="1600"/>
              <a:buFont typeface="Candara"/>
              <a:buChar char="○"/>
              <a:defRPr sz="1600" b="0" i="0" u="none" strike="noStrike" cap="none">
                <a:solidFill>
                  <a:srgbClr val="434343"/>
                </a:solidFill>
                <a:latin typeface="Candara"/>
                <a:ea typeface="Candara"/>
                <a:cs typeface="Candara"/>
                <a:sym typeface="Candara"/>
              </a:defRPr>
            </a:lvl2pPr>
            <a:lvl3pPr marL="1371600" marR="0" lvl="2"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3pPr>
            <a:lvl4pPr marL="1828800" marR="0" lvl="3"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4pPr>
            <a:lvl5pPr marL="2286000" marR="0" lvl="4"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5pPr>
            <a:lvl6pPr marL="2743200" marR="0" lvl="5"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6pPr>
            <a:lvl7pPr marL="3200400" marR="0" lvl="6"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7pPr>
            <a:lvl8pPr marL="3657600" marR="0" lvl="7"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8pPr>
            <a:lvl9pPr marL="4114800" marR="0" lvl="8" indent="-317500" algn="l" rtl="0">
              <a:lnSpc>
                <a:spcPct val="115000"/>
              </a:lnSpc>
              <a:spcBef>
                <a:spcPts val="0"/>
              </a:spcBef>
              <a:spcAft>
                <a:spcPts val="0"/>
              </a:spcAft>
              <a:buClr>
                <a:schemeClr val="dk2"/>
              </a:buClr>
              <a:buSzPts val="1400"/>
              <a:buFont typeface="Candara"/>
              <a:buChar char="■"/>
              <a:defRPr sz="1400" b="0" i="0" u="none" strike="noStrike" cap="none">
                <a:solidFill>
                  <a:schemeClr val="dk2"/>
                </a:solidFill>
                <a:latin typeface="Candara"/>
                <a:ea typeface="Candara"/>
                <a:cs typeface="Candara"/>
                <a:sym typeface="Candara"/>
              </a:defRPr>
            </a:lvl9pPr>
          </a:lstStyle>
          <a:p>
            <a:pPr marL="114300" indent="0">
              <a:buFont typeface="Candara"/>
              <a:buNone/>
            </a:pPr>
            <a:r>
              <a:rPr lang="en-US" b="1" dirty="0" err="1"/>
              <a:t>YouMove</a:t>
            </a:r>
            <a:r>
              <a:rPr lang="en-US" b="1" dirty="0"/>
              <a:t> </a:t>
            </a:r>
            <a:r>
              <a:rPr lang="en-US" dirty="0">
                <a:solidFill>
                  <a:schemeClr val="tx2">
                    <a:lumMod val="50000"/>
                  </a:schemeClr>
                </a:solidFill>
              </a:rPr>
              <a:t>[1]</a:t>
            </a:r>
          </a:p>
          <a:p>
            <a:pPr>
              <a:buFont typeface="Arial" panose="020B0604020202020204" pitchFamily="34" charset="0"/>
              <a:buChar char="•"/>
            </a:pPr>
            <a:r>
              <a:rPr lang="en-US" dirty="0"/>
              <a:t>Allows users to record and learn physical movement sequences.</a:t>
            </a:r>
          </a:p>
          <a:p>
            <a:pPr>
              <a:buFont typeface="Arial" panose="020B0604020202020204" pitchFamily="34" charset="0"/>
              <a:buChar char="•"/>
            </a:pPr>
            <a:r>
              <a:rPr lang="en-US" dirty="0"/>
              <a:t>Users receive feedback on their movements that changes as the user progresses</a:t>
            </a:r>
          </a:p>
          <a:p>
            <a:pPr>
              <a:buFont typeface="Arial" panose="020B0604020202020204" pitchFamily="34" charset="0"/>
              <a:buChar char="•"/>
            </a:pPr>
            <a:r>
              <a:rPr lang="en-US" dirty="0"/>
              <a:t>Pose recognition via </a:t>
            </a:r>
            <a:r>
              <a:rPr lang="en-US" i="1" dirty="0"/>
              <a:t>Kinect </a:t>
            </a:r>
            <a:r>
              <a:rPr lang="en-US" dirty="0">
                <a:solidFill>
                  <a:schemeClr val="tx2">
                    <a:lumMod val="50000"/>
                  </a:schemeClr>
                </a:solidFill>
              </a:rPr>
              <a:t>[2]</a:t>
            </a:r>
          </a:p>
          <a:p>
            <a:pPr>
              <a:buFont typeface="Arial" panose="020B0604020202020204" pitchFamily="34" charset="0"/>
              <a:buChar char="•"/>
            </a:pPr>
            <a:r>
              <a:rPr lang="en-US" dirty="0"/>
              <a:t>Feedback via </a:t>
            </a:r>
            <a:r>
              <a:rPr lang="en-US" i="1" dirty="0"/>
              <a:t>augmented mirror</a:t>
            </a:r>
            <a:endParaRPr lang="en-US" dirty="0"/>
          </a:p>
        </p:txBody>
      </p:sp>
      <p:grpSp>
        <p:nvGrpSpPr>
          <p:cNvPr id="4" name="Group 3">
            <a:extLst>
              <a:ext uri="{FF2B5EF4-FFF2-40B4-BE49-F238E27FC236}">
                <a16:creationId xmlns:a16="http://schemas.microsoft.com/office/drawing/2014/main" id="{A4CC0605-D9C6-28DE-268F-C93D8D07A187}"/>
              </a:ext>
            </a:extLst>
          </p:cNvPr>
          <p:cNvGrpSpPr/>
          <p:nvPr/>
        </p:nvGrpSpPr>
        <p:grpSpPr>
          <a:xfrm>
            <a:off x="4349469" y="1805050"/>
            <a:ext cx="4397339" cy="2913157"/>
            <a:chOff x="4349469" y="1805050"/>
            <a:chExt cx="4397339" cy="2913157"/>
          </a:xfrm>
        </p:grpSpPr>
        <p:pic>
          <p:nvPicPr>
            <p:cNvPr id="10" name="Picture 9">
              <a:extLst>
                <a:ext uri="{FF2B5EF4-FFF2-40B4-BE49-F238E27FC236}">
                  <a16:creationId xmlns:a16="http://schemas.microsoft.com/office/drawing/2014/main" id="{EF489F25-B617-902F-5205-316B0B296329}"/>
                </a:ext>
              </a:extLst>
            </p:cNvPr>
            <p:cNvPicPr>
              <a:picLocks noChangeAspect="1"/>
            </p:cNvPicPr>
            <p:nvPr/>
          </p:nvPicPr>
          <p:blipFill>
            <a:blip r:embed="rId3"/>
            <a:stretch>
              <a:fillRect/>
            </a:stretch>
          </p:blipFill>
          <p:spPr>
            <a:xfrm>
              <a:off x="4349469" y="1805050"/>
              <a:ext cx="4397339" cy="2679382"/>
            </a:xfrm>
            <a:prstGeom prst="rect">
              <a:avLst/>
            </a:prstGeom>
          </p:spPr>
        </p:pic>
        <p:sp>
          <p:nvSpPr>
            <p:cNvPr id="3" name="TextBox 2">
              <a:extLst>
                <a:ext uri="{FF2B5EF4-FFF2-40B4-BE49-F238E27FC236}">
                  <a16:creationId xmlns:a16="http://schemas.microsoft.com/office/drawing/2014/main" id="{B6129028-0B6B-C474-B39B-6500B9DBC7DE}"/>
                </a:ext>
              </a:extLst>
            </p:cNvPr>
            <p:cNvSpPr txBox="1"/>
            <p:nvPr/>
          </p:nvSpPr>
          <p:spPr>
            <a:xfrm>
              <a:off x="4349470" y="4448903"/>
              <a:ext cx="4397338" cy="269304"/>
            </a:xfrm>
            <a:prstGeom prst="rect">
              <a:avLst/>
            </a:prstGeom>
            <a:noFill/>
          </p:spPr>
          <p:txBody>
            <a:bodyPr wrap="square" rtlCol="0">
              <a:spAutoFit/>
            </a:bodyPr>
            <a:lstStyle/>
            <a:p>
              <a:pPr algn="ctr"/>
              <a:r>
                <a:rPr lang="en-US" sz="1150" dirty="0" err="1">
                  <a:latin typeface="Candara" panose="020E0502030303020204" pitchFamily="34" charset="0"/>
                </a:rPr>
                <a:t>YouMove’s</a:t>
              </a:r>
              <a:r>
                <a:rPr lang="en-US" sz="1150" dirty="0">
                  <a:latin typeface="Candara" panose="020E0502030303020204" pitchFamily="34" charset="0"/>
                </a:rPr>
                <a:t> terminal feedback screen. Source: [1]</a:t>
              </a:r>
            </a:p>
          </p:txBody>
        </p:sp>
      </p:grpSp>
    </p:spTree>
    <p:extLst>
      <p:ext uri="{BB962C8B-B14F-4D97-AF65-F5344CB8AC3E}">
        <p14:creationId xmlns:p14="http://schemas.microsoft.com/office/powerpoint/2010/main" val="346347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State </a:t>
            </a:r>
            <a:r>
              <a:rPr lang="de" sz="1600" dirty="0" err="1"/>
              <a:t>of</a:t>
            </a:r>
            <a:r>
              <a:rPr lang="de" sz="1600" dirty="0"/>
              <a:t> </a:t>
            </a:r>
            <a:r>
              <a:rPr lang="de" sz="1600" dirty="0" err="1"/>
              <a:t>the</a:t>
            </a:r>
            <a:r>
              <a:rPr lang="de" sz="1600" dirty="0"/>
              <a:t> Art</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5</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957658"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New pose recognition system developed by Google</a:t>
            </a:r>
          </a:p>
        </p:txBody>
      </p:sp>
      <p:sp>
        <p:nvSpPr>
          <p:cNvPr id="4" name="Text Placeholder 3">
            <a:extLst>
              <a:ext uri="{FF2B5EF4-FFF2-40B4-BE49-F238E27FC236}">
                <a16:creationId xmlns:a16="http://schemas.microsoft.com/office/drawing/2014/main" id="{D537AB83-1195-61F9-D07F-AA62ABD68BA5}"/>
              </a:ext>
            </a:extLst>
          </p:cNvPr>
          <p:cNvSpPr>
            <a:spLocks noGrp="1"/>
          </p:cNvSpPr>
          <p:nvPr>
            <p:ph type="body" idx="1"/>
          </p:nvPr>
        </p:nvSpPr>
        <p:spPr/>
        <p:txBody>
          <a:bodyPr/>
          <a:lstStyle/>
          <a:p>
            <a:pPr>
              <a:buFont typeface="Arial" panose="020B0604020202020204" pitchFamily="34" charset="0"/>
              <a:buChar char="•"/>
            </a:pPr>
            <a:r>
              <a:rPr lang="en-US" i="1" dirty="0"/>
              <a:t>Google’s Blaze Pose GHUM </a:t>
            </a:r>
            <a:r>
              <a:rPr lang="en-US" dirty="0">
                <a:solidFill>
                  <a:schemeClr val="tx2">
                    <a:lumMod val="50000"/>
                  </a:schemeClr>
                </a:solidFill>
              </a:rPr>
              <a:t>[3]</a:t>
            </a:r>
            <a:r>
              <a:rPr lang="en-US" i="1" dirty="0"/>
              <a:t>: </a:t>
            </a:r>
            <a:r>
              <a:rPr lang="en-US" dirty="0"/>
              <a:t>With only one (or a series of) image(s) of a person doing a pose, it can detect joints</a:t>
            </a:r>
          </a:p>
        </p:txBody>
      </p:sp>
      <p:pic>
        <p:nvPicPr>
          <p:cNvPr id="7" name="Picture 6" descr="Chart, radar chart&#10;&#10;Description automatically generated">
            <a:extLst>
              <a:ext uri="{FF2B5EF4-FFF2-40B4-BE49-F238E27FC236}">
                <a16:creationId xmlns:a16="http://schemas.microsoft.com/office/drawing/2014/main" id="{B254DECC-D993-2712-F246-22CFBA395E54}"/>
              </a:ext>
            </a:extLst>
          </p:cNvPr>
          <p:cNvPicPr>
            <a:picLocks noChangeAspect="1"/>
          </p:cNvPicPr>
          <p:nvPr/>
        </p:nvPicPr>
        <p:blipFill rotWithShape="1">
          <a:blip r:embed="rId3"/>
          <a:srcRect l="-1" r="-1792"/>
          <a:stretch/>
        </p:blipFill>
        <p:spPr>
          <a:xfrm>
            <a:off x="752290" y="1768375"/>
            <a:ext cx="4986272" cy="2779200"/>
          </a:xfrm>
          <a:prstGeom prst="rect">
            <a:avLst/>
          </a:prstGeom>
        </p:spPr>
      </p:pic>
      <p:pic>
        <p:nvPicPr>
          <p:cNvPr id="1026" name="Picture 2">
            <a:extLst>
              <a:ext uri="{FF2B5EF4-FFF2-40B4-BE49-F238E27FC236}">
                <a16:creationId xmlns:a16="http://schemas.microsoft.com/office/drawing/2014/main" id="{A1DDCB1F-08D5-50AF-9B4A-01F2CF6DC3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26" t="5136" r="2997" b="6709"/>
          <a:stretch/>
        </p:blipFill>
        <p:spPr bwMode="auto">
          <a:xfrm>
            <a:off x="6007083" y="1581780"/>
            <a:ext cx="2184858" cy="30814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213A99-BE62-9D3D-2CC2-8942B8B34524}"/>
              </a:ext>
            </a:extLst>
          </p:cNvPr>
          <p:cNvSpPr txBox="1"/>
          <p:nvPr/>
        </p:nvSpPr>
        <p:spPr>
          <a:xfrm>
            <a:off x="938249" y="4547575"/>
            <a:ext cx="4397338" cy="269304"/>
          </a:xfrm>
          <a:prstGeom prst="rect">
            <a:avLst/>
          </a:prstGeom>
          <a:noFill/>
        </p:spPr>
        <p:txBody>
          <a:bodyPr wrap="square" rtlCol="0">
            <a:spAutoFit/>
          </a:bodyPr>
          <a:lstStyle/>
          <a:p>
            <a:pPr algn="ctr"/>
            <a:r>
              <a:rPr lang="en-US" sz="1150" dirty="0">
                <a:latin typeface="Candara" panose="020E0502030303020204" pitchFamily="34" charset="0"/>
              </a:rPr>
              <a:t>All joints extracted by Google Blaze Pose GHUM. Source: [10]</a:t>
            </a:r>
          </a:p>
        </p:txBody>
      </p:sp>
      <p:sp>
        <p:nvSpPr>
          <p:cNvPr id="5" name="TextBox 4">
            <a:extLst>
              <a:ext uri="{FF2B5EF4-FFF2-40B4-BE49-F238E27FC236}">
                <a16:creationId xmlns:a16="http://schemas.microsoft.com/office/drawing/2014/main" id="{C5ADE42A-22A2-F1EE-7F20-3F97291E3A32}"/>
              </a:ext>
            </a:extLst>
          </p:cNvPr>
          <p:cNvSpPr txBox="1"/>
          <p:nvPr/>
        </p:nvSpPr>
        <p:spPr>
          <a:xfrm>
            <a:off x="5854684" y="4671341"/>
            <a:ext cx="2581746" cy="269304"/>
          </a:xfrm>
          <a:prstGeom prst="rect">
            <a:avLst/>
          </a:prstGeom>
          <a:noFill/>
        </p:spPr>
        <p:txBody>
          <a:bodyPr wrap="square" rtlCol="0">
            <a:spAutoFit/>
          </a:bodyPr>
          <a:lstStyle/>
          <a:p>
            <a:pPr algn="ctr"/>
            <a:r>
              <a:rPr lang="en-US" sz="1150" dirty="0">
                <a:latin typeface="Candara" panose="020E0502030303020204" pitchFamily="34" charset="0"/>
              </a:rPr>
              <a:t>Result of the framework. Source: [10]</a:t>
            </a:r>
          </a:p>
        </p:txBody>
      </p:sp>
    </p:spTree>
    <p:extLst>
      <p:ext uri="{BB962C8B-B14F-4D97-AF65-F5344CB8AC3E}">
        <p14:creationId xmlns:p14="http://schemas.microsoft.com/office/powerpoint/2010/main" val="17148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Research Gap</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6</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957658"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A pose teaching system that uses simple hardware</a:t>
            </a:r>
          </a:p>
        </p:txBody>
      </p:sp>
      <p:sp>
        <p:nvSpPr>
          <p:cNvPr id="4" name="Text Placeholder 3">
            <a:extLst>
              <a:ext uri="{FF2B5EF4-FFF2-40B4-BE49-F238E27FC236}">
                <a16:creationId xmlns:a16="http://schemas.microsoft.com/office/drawing/2014/main" id="{D537AB83-1195-61F9-D07F-AA62ABD68BA5}"/>
              </a:ext>
            </a:extLst>
          </p:cNvPr>
          <p:cNvSpPr>
            <a:spLocks noGrp="1"/>
          </p:cNvSpPr>
          <p:nvPr>
            <p:ph type="body" idx="1"/>
          </p:nvPr>
        </p:nvSpPr>
        <p:spPr/>
        <p:txBody>
          <a:bodyPr/>
          <a:lstStyle/>
          <a:p>
            <a:pPr marL="114300" indent="0">
              <a:buNone/>
            </a:pPr>
            <a:r>
              <a:rPr lang="en-US" dirty="0"/>
              <a:t>A software is needed that</a:t>
            </a:r>
          </a:p>
          <a:p>
            <a:pPr>
              <a:buFont typeface="Arial" panose="020B0604020202020204" pitchFamily="34" charset="0"/>
              <a:buChar char="•"/>
            </a:pPr>
            <a:r>
              <a:rPr lang="en-US" dirty="0"/>
              <a:t>Simple hardware: just a camera, a screen and internet connection (what a normal laptop has)</a:t>
            </a:r>
          </a:p>
          <a:p>
            <a:pPr>
              <a:buFont typeface="Arial" panose="020B0604020202020204" pitchFamily="34" charset="0"/>
              <a:buChar char="•"/>
            </a:pPr>
            <a:r>
              <a:rPr lang="en-US" dirty="0"/>
              <a:t>Teaches a new pose following multimedia teaching principles</a:t>
            </a:r>
          </a:p>
          <a:p>
            <a:pPr>
              <a:buFont typeface="Arial" panose="020B0604020202020204" pitchFamily="34" charset="0"/>
              <a:buChar char="•"/>
            </a:pPr>
            <a:r>
              <a:rPr lang="en-US" dirty="0"/>
              <a:t>Allows change of pose with ease: not fixed to a single use case</a:t>
            </a:r>
          </a:p>
          <a:p>
            <a:pPr>
              <a:buFont typeface="Arial" panose="020B0604020202020204" pitchFamily="34" charset="0"/>
              <a:buChar char="•"/>
            </a:pPr>
            <a:r>
              <a:rPr lang="en-US" dirty="0"/>
              <a:t>Is easy to use</a:t>
            </a:r>
          </a:p>
          <a:p>
            <a:pPr>
              <a:buFont typeface="Arial" panose="020B0604020202020204" pitchFamily="34" charset="0"/>
              <a:buChar char="•"/>
            </a:pPr>
            <a:endParaRPr lang="en-US" dirty="0"/>
          </a:p>
          <a:p>
            <a:pPr marL="114300" indent="0">
              <a:buNone/>
            </a:pPr>
            <a:r>
              <a:rPr lang="en-US" dirty="0"/>
              <a:t>This thesis aimed to review </a:t>
            </a:r>
            <a:r>
              <a:rPr lang="en-US" b="1" dirty="0"/>
              <a:t>the feasibility </a:t>
            </a:r>
            <a:r>
              <a:rPr lang="en-US" dirty="0"/>
              <a:t>of such a system</a:t>
            </a:r>
          </a:p>
          <a:p>
            <a:pPr marL="114300" indent="0">
              <a:buNone/>
            </a:pPr>
            <a:endParaRPr lang="en-US" dirty="0"/>
          </a:p>
          <a:p>
            <a:pPr marL="114300" indent="0">
              <a:buNone/>
            </a:pPr>
            <a:r>
              <a:rPr lang="en-US" dirty="0"/>
              <a:t>To do so, a prototype was developed that followed the above requirements</a:t>
            </a:r>
          </a:p>
        </p:txBody>
      </p:sp>
    </p:spTree>
    <p:extLst>
      <p:ext uri="{BB962C8B-B14F-4D97-AF65-F5344CB8AC3E}">
        <p14:creationId xmlns:p14="http://schemas.microsoft.com/office/powerpoint/2010/main" val="920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Solution </a:t>
            </a:r>
            <a:r>
              <a:rPr lang="de" sz="1600" dirty="0" err="1"/>
              <a:t>overview</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7</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957658"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First, the final pose to be learned is displayed</a:t>
            </a:r>
          </a:p>
        </p:txBody>
      </p:sp>
      <p:pic>
        <p:nvPicPr>
          <p:cNvPr id="7" name="Final Goal">
            <a:hlinkClick r:id="" action="ppaction://media"/>
            <a:extLst>
              <a:ext uri="{FF2B5EF4-FFF2-40B4-BE49-F238E27FC236}">
                <a16:creationId xmlns:a16="http://schemas.microsoft.com/office/drawing/2014/main" id="{D253F9D5-EDEC-C97A-392C-C0357A7C1C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354" y="959520"/>
            <a:ext cx="6584350" cy="3703697"/>
          </a:xfrm>
          <a:prstGeom prst="rect">
            <a:avLst/>
          </a:prstGeom>
        </p:spPr>
      </p:pic>
      <p:sp>
        <p:nvSpPr>
          <p:cNvPr id="9" name="Rectangle 8">
            <a:extLst>
              <a:ext uri="{FF2B5EF4-FFF2-40B4-BE49-F238E27FC236}">
                <a16:creationId xmlns:a16="http://schemas.microsoft.com/office/drawing/2014/main" id="{BD93A343-7A12-6A90-DAB5-E982E1CACE49}"/>
              </a:ext>
            </a:extLst>
          </p:cNvPr>
          <p:cNvSpPr/>
          <p:nvPr/>
        </p:nvSpPr>
        <p:spPr>
          <a:xfrm>
            <a:off x="311700" y="2154282"/>
            <a:ext cx="2246443" cy="1258079"/>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Gustavo </a:t>
            </a:r>
            <a:r>
              <a:rPr lang="en-US" b="1" dirty="0">
                <a:latin typeface="Candara" panose="020E0502030303020204" pitchFamily="34" charset="0"/>
              </a:rPr>
              <a:t>guides</a:t>
            </a:r>
            <a:r>
              <a:rPr lang="en-US" dirty="0">
                <a:latin typeface="Candara" panose="020E0502030303020204" pitchFamily="34" charset="0"/>
              </a:rPr>
              <a:t> the trainee.</a:t>
            </a:r>
          </a:p>
          <a:p>
            <a:r>
              <a:rPr lang="en-US" dirty="0">
                <a:latin typeface="Candara" panose="020E0502030303020204" pitchFamily="34" charset="0"/>
              </a:rPr>
              <a:t> </a:t>
            </a:r>
          </a:p>
          <a:p>
            <a:r>
              <a:rPr lang="en-US" dirty="0">
                <a:latin typeface="Candara" panose="020E0502030303020204" pitchFamily="34" charset="0"/>
              </a:rPr>
              <a:t>A personalized agent is </a:t>
            </a:r>
            <a:r>
              <a:rPr lang="en-US" b="1" dirty="0">
                <a:latin typeface="Candara" panose="020E0502030303020204" pitchFamily="34" charset="0"/>
              </a:rPr>
              <a:t>more effective</a:t>
            </a:r>
            <a:r>
              <a:rPr lang="en-US" dirty="0">
                <a:latin typeface="Candara" panose="020E0502030303020204" pitchFamily="34" charset="0"/>
              </a:rPr>
              <a:t> than just objective instruction</a:t>
            </a:r>
            <a:endParaRPr lang="en-US" b="1" dirty="0">
              <a:latin typeface="Candara" panose="020E0502030303020204" pitchFamily="34" charset="0"/>
            </a:endParaRPr>
          </a:p>
        </p:txBody>
      </p:sp>
      <p:sp>
        <p:nvSpPr>
          <p:cNvPr id="4" name="Rectangle 3">
            <a:extLst>
              <a:ext uri="{FF2B5EF4-FFF2-40B4-BE49-F238E27FC236}">
                <a16:creationId xmlns:a16="http://schemas.microsoft.com/office/drawing/2014/main" id="{B4DFB6A7-A48C-DBE2-5FDF-48581DC34FB0}"/>
              </a:ext>
            </a:extLst>
          </p:cNvPr>
          <p:cNvSpPr/>
          <p:nvPr/>
        </p:nvSpPr>
        <p:spPr>
          <a:xfrm>
            <a:off x="6228901" y="1640935"/>
            <a:ext cx="2327272" cy="1041142"/>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Candara" panose="020E0502030303020204" pitchFamily="34" charset="0"/>
              </a:rPr>
              <a:t>Goal orientation: </a:t>
            </a:r>
            <a:r>
              <a:rPr lang="en-US" dirty="0">
                <a:latin typeface="Candara" panose="020E0502030303020204" pitchFamily="34" charset="0"/>
              </a:rPr>
              <a:t>Final pose is presented. This improves learning results by building expectations</a:t>
            </a:r>
            <a:endParaRPr lang="en-US" b="1" dirty="0">
              <a:latin typeface="Candara" panose="020E0502030303020204" pitchFamily="34" charset="0"/>
            </a:endParaRPr>
          </a:p>
        </p:txBody>
      </p:sp>
      <p:sp>
        <p:nvSpPr>
          <p:cNvPr id="11" name="TextBox 10">
            <a:extLst>
              <a:ext uri="{FF2B5EF4-FFF2-40B4-BE49-F238E27FC236}">
                <a16:creationId xmlns:a16="http://schemas.microsoft.com/office/drawing/2014/main" id="{FF928C7E-4E22-3A01-57AE-BF90170EEE7C}"/>
              </a:ext>
            </a:extLst>
          </p:cNvPr>
          <p:cNvSpPr txBox="1"/>
          <p:nvPr/>
        </p:nvSpPr>
        <p:spPr>
          <a:xfrm>
            <a:off x="2091860" y="4663217"/>
            <a:ext cx="4397338" cy="269304"/>
          </a:xfrm>
          <a:prstGeom prst="rect">
            <a:avLst/>
          </a:prstGeom>
          <a:noFill/>
        </p:spPr>
        <p:txBody>
          <a:bodyPr wrap="square" rtlCol="0">
            <a:spAutoFit/>
          </a:bodyPr>
          <a:lstStyle/>
          <a:p>
            <a:pPr algn="ctr"/>
            <a:r>
              <a:rPr lang="en-US" sz="1150" dirty="0">
                <a:latin typeface="Candara" panose="020E0502030303020204" pitchFamily="34" charset="0"/>
              </a:rPr>
              <a:t>Welcome screen recording from MPALS</a:t>
            </a:r>
          </a:p>
        </p:txBody>
      </p:sp>
    </p:spTree>
    <p:extLst>
      <p:ext uri="{BB962C8B-B14F-4D97-AF65-F5344CB8AC3E}">
        <p14:creationId xmlns:p14="http://schemas.microsoft.com/office/powerpoint/2010/main" val="160440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2" presetClass="mediacall" presetSubtype="0" fill="hold" nodeType="withEffect">
                                  <p:stCondLst>
                                    <p:cond delay="0"/>
                                  </p:stCondLst>
                                  <p:childTnLst>
                                    <p:cmd type="call" cmd="togglePause">
                                      <p:cBhvr>
                                        <p:cTn id="16" dur="1" fill="hold"/>
                                        <p:tgtEl>
                                          <p:spTgt spid="7"/>
                                        </p:tgtEl>
                                      </p:cBhvr>
                                    </p:cmd>
                                  </p:childTnLst>
                                </p:cTn>
                              </p:par>
                            </p:childTnLst>
                          </p:cTn>
                        </p:par>
                      </p:childTnLst>
                    </p:cTn>
                  </p:par>
                  <p:par>
                    <p:cTn id="17" fill="hold">
                      <p:stCondLst>
                        <p:cond delay="indefinite"/>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7"/>
                </p:tgtEl>
              </p:cMediaNode>
            </p:video>
          </p:childTnLst>
        </p:cTn>
      </p:par>
    </p:tnLst>
    <p:bldLst>
      <p:bldP spid="9" grpId="0" animBg="1"/>
      <p:bldP spid="4"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Solution </a:t>
            </a:r>
            <a:r>
              <a:rPr lang="de" sz="1600" dirty="0" err="1"/>
              <a:t>overview</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8</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957658"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The final pose is divided into sub-poses</a:t>
            </a:r>
          </a:p>
        </p:txBody>
      </p:sp>
      <p:pic>
        <p:nvPicPr>
          <p:cNvPr id="4" name="pose selection">
            <a:hlinkClick r:id="" action="ppaction://media"/>
            <a:extLst>
              <a:ext uri="{FF2B5EF4-FFF2-40B4-BE49-F238E27FC236}">
                <a16:creationId xmlns:a16="http://schemas.microsoft.com/office/drawing/2014/main" id="{722BE288-96F2-AF7F-4D19-19154775C6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354" y="959520"/>
            <a:ext cx="6584350" cy="3703697"/>
          </a:xfrm>
          <a:prstGeom prst="rect">
            <a:avLst/>
          </a:prstGeom>
        </p:spPr>
      </p:pic>
      <p:sp>
        <p:nvSpPr>
          <p:cNvPr id="3" name="Rectangle 2">
            <a:extLst>
              <a:ext uri="{FF2B5EF4-FFF2-40B4-BE49-F238E27FC236}">
                <a16:creationId xmlns:a16="http://schemas.microsoft.com/office/drawing/2014/main" id="{6AB5A95D-90DA-587F-BD21-BF8BFA541773}"/>
              </a:ext>
            </a:extLst>
          </p:cNvPr>
          <p:cNvSpPr/>
          <p:nvPr/>
        </p:nvSpPr>
        <p:spPr>
          <a:xfrm>
            <a:off x="719877" y="3003991"/>
            <a:ext cx="1682837" cy="609601"/>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Sub poses help </a:t>
            </a:r>
            <a:r>
              <a:rPr lang="en-US" b="1" dirty="0">
                <a:latin typeface="Candara" panose="020E0502030303020204" pitchFamily="34" charset="0"/>
              </a:rPr>
              <a:t>visualize progress</a:t>
            </a:r>
          </a:p>
        </p:txBody>
      </p:sp>
      <p:sp>
        <p:nvSpPr>
          <p:cNvPr id="5" name="Rectangle 4">
            <a:extLst>
              <a:ext uri="{FF2B5EF4-FFF2-40B4-BE49-F238E27FC236}">
                <a16:creationId xmlns:a16="http://schemas.microsoft.com/office/drawing/2014/main" id="{A749E757-8507-DF5D-ACAD-DFFC3362DADB}"/>
              </a:ext>
            </a:extLst>
          </p:cNvPr>
          <p:cNvSpPr/>
          <p:nvPr/>
        </p:nvSpPr>
        <p:spPr>
          <a:xfrm>
            <a:off x="6095252" y="2122480"/>
            <a:ext cx="1830779" cy="805077"/>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Dividing the final pose into </a:t>
            </a:r>
            <a:r>
              <a:rPr lang="en-US" b="1" dirty="0">
                <a:latin typeface="Candara" panose="020E0502030303020204" pitchFamily="34" charset="0"/>
              </a:rPr>
              <a:t>small steps</a:t>
            </a:r>
            <a:r>
              <a:rPr lang="en-US" dirty="0">
                <a:latin typeface="Candara" panose="020E0502030303020204" pitchFamily="34" charset="0"/>
              </a:rPr>
              <a:t> makes learning easier</a:t>
            </a:r>
            <a:endParaRPr lang="en-US" b="1" dirty="0">
              <a:latin typeface="Candara" panose="020E0502030303020204" pitchFamily="34" charset="0"/>
            </a:endParaRPr>
          </a:p>
        </p:txBody>
      </p:sp>
      <p:sp>
        <p:nvSpPr>
          <p:cNvPr id="7" name="TextBox 6">
            <a:extLst>
              <a:ext uri="{FF2B5EF4-FFF2-40B4-BE49-F238E27FC236}">
                <a16:creationId xmlns:a16="http://schemas.microsoft.com/office/drawing/2014/main" id="{F22ECC5F-CEBE-A233-BECA-F17F7D7E951C}"/>
              </a:ext>
            </a:extLst>
          </p:cNvPr>
          <p:cNvSpPr txBox="1"/>
          <p:nvPr/>
        </p:nvSpPr>
        <p:spPr>
          <a:xfrm>
            <a:off x="2091860" y="4663217"/>
            <a:ext cx="4397338" cy="269304"/>
          </a:xfrm>
          <a:prstGeom prst="rect">
            <a:avLst/>
          </a:prstGeom>
          <a:noFill/>
        </p:spPr>
        <p:txBody>
          <a:bodyPr wrap="square" rtlCol="0">
            <a:spAutoFit/>
          </a:bodyPr>
          <a:lstStyle/>
          <a:p>
            <a:pPr algn="ctr"/>
            <a:r>
              <a:rPr lang="en-US" sz="1150" dirty="0">
                <a:latin typeface="Candara" panose="020E0502030303020204" pitchFamily="34" charset="0"/>
              </a:rPr>
              <a:t>Pose selection screen recording from MPALS</a:t>
            </a:r>
          </a:p>
        </p:txBody>
      </p:sp>
    </p:spTree>
    <p:extLst>
      <p:ext uri="{BB962C8B-B14F-4D97-AF65-F5344CB8AC3E}">
        <p14:creationId xmlns:p14="http://schemas.microsoft.com/office/powerpoint/2010/main" val="9099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8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4"/>
                                        </p:tgtEl>
                                      </p:cBhvr>
                                    </p:cmd>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childTnLst>
        </p:cTn>
      </p:par>
    </p:tnLst>
    <p:bldLst>
      <p:bldP spid="3" grpId="0" animBg="1"/>
      <p:bldP spid="5"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00470"/>
            <a:ext cx="7710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Solution </a:t>
            </a:r>
            <a:r>
              <a:rPr lang="de" sz="1600" dirty="0" err="1"/>
              <a:t>overview</a:t>
            </a:r>
            <a:endParaRPr sz="1600" dirty="0"/>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de"/>
              <a:t>9</a:t>
            </a:fld>
            <a:endParaRPr dirty="0"/>
          </a:p>
        </p:txBody>
      </p:sp>
      <p:sp>
        <p:nvSpPr>
          <p:cNvPr id="2" name="Google Shape;64;p14">
            <a:extLst>
              <a:ext uri="{FF2B5EF4-FFF2-40B4-BE49-F238E27FC236}">
                <a16:creationId xmlns:a16="http://schemas.microsoft.com/office/drawing/2014/main" id="{45B5E9EA-F71F-14AC-E218-2300C1CC2737}"/>
              </a:ext>
            </a:extLst>
          </p:cNvPr>
          <p:cNvSpPr txBox="1">
            <a:spLocks/>
          </p:cNvSpPr>
          <p:nvPr/>
        </p:nvSpPr>
        <p:spPr>
          <a:xfrm>
            <a:off x="311700" y="386820"/>
            <a:ext cx="7957658"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55CC"/>
              </a:buClr>
              <a:buSzPts val="2800"/>
              <a:buFont typeface="Candara"/>
              <a:buNone/>
              <a:defRPr sz="2800" b="0" i="0" u="none" strike="noStrike" cap="none">
                <a:solidFill>
                  <a:srgbClr val="1155CC"/>
                </a:solidFill>
                <a:latin typeface="Candara"/>
                <a:ea typeface="Candara"/>
                <a:cs typeface="Candara"/>
                <a:sym typeface="Canda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solidFill>
                  <a:schemeClr val="tx1"/>
                </a:solidFill>
              </a:rPr>
              <a:t>Before the training, the learner can get ready</a:t>
            </a:r>
          </a:p>
        </p:txBody>
      </p:sp>
      <p:pic>
        <p:nvPicPr>
          <p:cNvPr id="6" name="Single pose pre training">
            <a:hlinkClick r:id="" action="ppaction://media"/>
            <a:extLst>
              <a:ext uri="{FF2B5EF4-FFF2-40B4-BE49-F238E27FC236}">
                <a16:creationId xmlns:a16="http://schemas.microsoft.com/office/drawing/2014/main" id="{0D874C65-8F77-3117-FA23-DCF49CAC03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354" y="959520"/>
            <a:ext cx="6584350" cy="3703697"/>
          </a:xfrm>
          <a:prstGeom prst="rect">
            <a:avLst/>
          </a:prstGeom>
        </p:spPr>
      </p:pic>
      <p:sp>
        <p:nvSpPr>
          <p:cNvPr id="3" name="Rectangle 2">
            <a:extLst>
              <a:ext uri="{FF2B5EF4-FFF2-40B4-BE49-F238E27FC236}">
                <a16:creationId xmlns:a16="http://schemas.microsoft.com/office/drawing/2014/main" id="{4AFCCFA5-505F-667A-BBF0-2341B7B7F1F8}"/>
              </a:ext>
            </a:extLst>
          </p:cNvPr>
          <p:cNvSpPr/>
          <p:nvPr/>
        </p:nvSpPr>
        <p:spPr>
          <a:xfrm>
            <a:off x="6003234" y="1370160"/>
            <a:ext cx="2266123" cy="796098"/>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Key joints give emphasis to the training, which improve results</a:t>
            </a:r>
          </a:p>
        </p:txBody>
      </p:sp>
      <p:sp>
        <p:nvSpPr>
          <p:cNvPr id="5" name="Rectangle 4">
            <a:extLst>
              <a:ext uri="{FF2B5EF4-FFF2-40B4-BE49-F238E27FC236}">
                <a16:creationId xmlns:a16="http://schemas.microsoft.com/office/drawing/2014/main" id="{0AD75E66-800E-58F9-B09D-D2088F79A382}"/>
              </a:ext>
            </a:extLst>
          </p:cNvPr>
          <p:cNvSpPr/>
          <p:nvPr/>
        </p:nvSpPr>
        <p:spPr>
          <a:xfrm>
            <a:off x="772584" y="2422783"/>
            <a:ext cx="1774673" cy="777171"/>
          </a:xfrm>
          <a:prstGeom prst="rect">
            <a:avLst/>
          </a:prstGeom>
          <a:solidFill>
            <a:srgbClr val="0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andara" panose="020E0502030303020204" pitchFamily="34" charset="0"/>
              </a:rPr>
              <a:t>Visualizing the pose before moving helps the learner prepare</a:t>
            </a:r>
          </a:p>
        </p:txBody>
      </p:sp>
      <p:sp>
        <p:nvSpPr>
          <p:cNvPr id="7" name="TextBox 6">
            <a:extLst>
              <a:ext uri="{FF2B5EF4-FFF2-40B4-BE49-F238E27FC236}">
                <a16:creationId xmlns:a16="http://schemas.microsoft.com/office/drawing/2014/main" id="{245F59BC-A146-3CC2-9529-30B101C61EAD}"/>
              </a:ext>
            </a:extLst>
          </p:cNvPr>
          <p:cNvSpPr txBox="1"/>
          <p:nvPr/>
        </p:nvSpPr>
        <p:spPr>
          <a:xfrm>
            <a:off x="2091860" y="4663217"/>
            <a:ext cx="4397338" cy="269304"/>
          </a:xfrm>
          <a:prstGeom prst="rect">
            <a:avLst/>
          </a:prstGeom>
          <a:noFill/>
        </p:spPr>
        <p:txBody>
          <a:bodyPr wrap="square" rtlCol="0">
            <a:spAutoFit/>
          </a:bodyPr>
          <a:lstStyle/>
          <a:p>
            <a:pPr algn="ctr"/>
            <a:r>
              <a:rPr lang="en-US" sz="1150" dirty="0">
                <a:latin typeface="Candara" panose="020E0502030303020204" pitchFamily="34" charset="0"/>
              </a:rPr>
              <a:t>Training screen recording (during pre training) from MPALS</a:t>
            </a:r>
          </a:p>
        </p:txBody>
      </p:sp>
    </p:spTree>
    <p:extLst>
      <p:ext uri="{BB962C8B-B14F-4D97-AF65-F5344CB8AC3E}">
        <p14:creationId xmlns:p14="http://schemas.microsoft.com/office/powerpoint/2010/main" val="334723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58"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2" presetClass="mediacall" presetSubtype="0" fill="hold" nodeType="withEffect">
                                  <p:stCondLst>
                                    <p:cond delay="0"/>
                                  </p:stCondLst>
                                  <p:childTnLst>
                                    <p:cmd type="call" cmd="togglePause">
                                      <p:cBhvr>
                                        <p:cTn id="16" dur="1" fill="hold"/>
                                        <p:tgtEl>
                                          <p:spTgt spid="6"/>
                                        </p:tgtEl>
                                      </p:cBhvr>
                                    </p:cmd>
                                  </p:childTnLst>
                                </p:cTn>
                              </p:par>
                            </p:childTnLst>
                          </p:cTn>
                        </p:par>
                      </p:childTnLst>
                    </p:cTn>
                  </p:par>
                  <p:par>
                    <p:cTn id="17" fill="hold">
                      <p:stCondLst>
                        <p:cond delay="indefinite"/>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display="0">
                  <p:stCondLst>
                    <p:cond delay="indefinite"/>
                  </p:stCondLst>
                </p:cTn>
                <p:tgtEl>
                  <p:spTgt spid="6"/>
                </p:tgtEl>
              </p:cMediaNode>
            </p:video>
          </p:childTnLst>
        </p:cTn>
      </p:par>
    </p:tnLst>
    <p:bldLst>
      <p:bldP spid="3" grpId="0" animBg="1"/>
      <p:bldP spid="5" grpId="0" animBg="1"/>
      <p:bldP spid="7"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1977</TotalTime>
  <Words>2360</Words>
  <Application>Microsoft Macintosh PowerPoint</Application>
  <PresentationFormat>On-screen Show (16:9)</PresentationFormat>
  <Paragraphs>276</Paragraphs>
  <Slides>29</Slides>
  <Notes>29</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Candara</vt:lpstr>
      <vt:lpstr>Cambria Math</vt:lpstr>
      <vt:lpstr>Arial</vt:lpstr>
      <vt:lpstr>Wingdings</vt:lpstr>
      <vt:lpstr>URWPalladioL</vt:lpstr>
      <vt:lpstr>Simple Light</vt:lpstr>
      <vt:lpstr>Multiple-pose Augmented Learning System</vt:lpstr>
      <vt:lpstr>Contents</vt:lpstr>
      <vt:lpstr>Motivation</vt:lpstr>
      <vt:lpstr>State of the Art</vt:lpstr>
      <vt:lpstr>State of the Art</vt:lpstr>
      <vt:lpstr>Research Gap</vt:lpstr>
      <vt:lpstr>Solution overview</vt:lpstr>
      <vt:lpstr>Solution overview</vt:lpstr>
      <vt:lpstr>Solution overview</vt:lpstr>
      <vt:lpstr>Solution overview</vt:lpstr>
      <vt:lpstr>Solution overview</vt:lpstr>
      <vt:lpstr>Solution overview</vt:lpstr>
      <vt:lpstr>Implementation</vt:lpstr>
      <vt:lpstr>User study</vt:lpstr>
      <vt:lpstr>User study</vt:lpstr>
      <vt:lpstr>User study</vt:lpstr>
      <vt:lpstr>User study</vt:lpstr>
      <vt:lpstr>User study</vt:lpstr>
      <vt:lpstr>User study</vt:lpstr>
      <vt:lpstr>Conclusion</vt:lpstr>
      <vt:lpstr>Backup</vt:lpstr>
      <vt:lpstr>Background</vt:lpstr>
      <vt:lpstr>Background</vt:lpstr>
      <vt:lpstr>Implementation</vt:lpstr>
      <vt:lpstr>User Study</vt:lpstr>
      <vt:lpstr>User Study</vt:lpstr>
      <vt:lpstr>Bibliography</vt:lpstr>
      <vt:lpstr>Bibliography</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Manuel Cardenas Prieto</cp:lastModifiedBy>
  <cp:revision>12</cp:revision>
  <dcterms:modified xsi:type="dcterms:W3CDTF">2022-11-11T13:04:36Z</dcterms:modified>
</cp:coreProperties>
</file>